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24"/>
  </p:notesMasterIdLst>
  <p:sldIdLst>
    <p:sldId id="257" r:id="rId7"/>
    <p:sldId id="273" r:id="rId8"/>
    <p:sldId id="289" r:id="rId9"/>
    <p:sldId id="329" r:id="rId10"/>
    <p:sldId id="330" r:id="rId11"/>
    <p:sldId id="331" r:id="rId12"/>
    <p:sldId id="332" r:id="rId13"/>
    <p:sldId id="333" r:id="rId14"/>
    <p:sldId id="334" r:id="rId15"/>
    <p:sldId id="340" r:id="rId16"/>
    <p:sldId id="335" r:id="rId17"/>
    <p:sldId id="336" r:id="rId18"/>
    <p:sldId id="337" r:id="rId19"/>
    <p:sldId id="338" r:id="rId20"/>
    <p:sldId id="339" r:id="rId21"/>
    <p:sldId id="328" r:id="rId22"/>
    <p:sldId id="34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613"/>
    <a:srgbClr val="00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BFEF4-B8C4-8B4E-8B6F-8EAF181F8396}" v="8" dt="2025-03-24T15:54:50.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0"/>
    <p:restoredTop sz="94676"/>
  </p:normalViewPr>
  <p:slideViewPr>
    <p:cSldViewPr snapToGrid="0" showGuides="1">
      <p:cViewPr varScale="1">
        <p:scale>
          <a:sx n="155" d="100"/>
          <a:sy n="155" d="100"/>
        </p:scale>
        <p:origin x="2256" y="4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1E2BFEF4-B8C4-8B4E-8B6F-8EAF181F8396}"/>
    <pc:docChg chg="modSld">
      <pc:chgData name="Lobke Mentrop" userId="a5fd0953-9758-4754-b4a9-626fc4b84425" providerId="ADAL" clId="{1E2BFEF4-B8C4-8B4E-8B6F-8EAF181F8396}" dt="2025-03-24T15:54:50.307" v="7" actId="20577"/>
      <pc:docMkLst>
        <pc:docMk/>
      </pc:docMkLst>
      <pc:sldChg chg="modSp">
        <pc:chgData name="Lobke Mentrop" userId="a5fd0953-9758-4754-b4a9-626fc4b84425" providerId="ADAL" clId="{1E2BFEF4-B8C4-8B4E-8B6F-8EAF181F8396}" dt="2025-03-24T15:51:30.515" v="4" actId="20577"/>
        <pc:sldMkLst>
          <pc:docMk/>
          <pc:sldMk cId="3978589291" sldId="331"/>
        </pc:sldMkLst>
        <pc:spChg chg="mod">
          <ac:chgData name="Lobke Mentrop" userId="a5fd0953-9758-4754-b4a9-626fc4b84425" providerId="ADAL" clId="{1E2BFEF4-B8C4-8B4E-8B6F-8EAF181F8396}" dt="2025-03-24T15:51:30.515" v="4" actId="20577"/>
          <ac:spMkLst>
            <pc:docMk/>
            <pc:sldMk cId="3978589291" sldId="331"/>
            <ac:spMk id="14" creationId="{D0E7026D-6E37-DF61-6CE3-5A0C866880F9}"/>
          </ac:spMkLst>
        </pc:spChg>
      </pc:sldChg>
      <pc:sldChg chg="modSp">
        <pc:chgData name="Lobke Mentrop" userId="a5fd0953-9758-4754-b4a9-626fc4b84425" providerId="ADAL" clId="{1E2BFEF4-B8C4-8B4E-8B6F-8EAF181F8396}" dt="2025-03-24T15:53:50.914" v="5" actId="20577"/>
        <pc:sldMkLst>
          <pc:docMk/>
          <pc:sldMk cId="2228099603" sldId="335"/>
        </pc:sldMkLst>
        <pc:spChg chg="mod">
          <ac:chgData name="Lobke Mentrop" userId="a5fd0953-9758-4754-b4a9-626fc4b84425" providerId="ADAL" clId="{1E2BFEF4-B8C4-8B4E-8B6F-8EAF181F8396}" dt="2025-03-24T15:53:50.914" v="5" actId="20577"/>
          <ac:spMkLst>
            <pc:docMk/>
            <pc:sldMk cId="2228099603" sldId="335"/>
            <ac:spMk id="14" creationId="{CB32BC72-AFE2-7CDE-4E26-3DB7C8891FD0}"/>
          </ac:spMkLst>
        </pc:spChg>
      </pc:sldChg>
      <pc:sldChg chg="modSp">
        <pc:chgData name="Lobke Mentrop" userId="a5fd0953-9758-4754-b4a9-626fc4b84425" providerId="ADAL" clId="{1E2BFEF4-B8C4-8B4E-8B6F-8EAF181F8396}" dt="2025-03-24T15:54:22.847" v="6" actId="20577"/>
        <pc:sldMkLst>
          <pc:docMk/>
          <pc:sldMk cId="2264121869" sldId="337"/>
        </pc:sldMkLst>
        <pc:spChg chg="mod">
          <ac:chgData name="Lobke Mentrop" userId="a5fd0953-9758-4754-b4a9-626fc4b84425" providerId="ADAL" clId="{1E2BFEF4-B8C4-8B4E-8B6F-8EAF181F8396}" dt="2025-03-24T15:54:22.847" v="6" actId="20577"/>
          <ac:spMkLst>
            <pc:docMk/>
            <pc:sldMk cId="2264121869" sldId="337"/>
            <ac:spMk id="9" creationId="{8509B5E6-4699-3C08-4680-2B43D91C18C4}"/>
          </ac:spMkLst>
        </pc:spChg>
      </pc:sldChg>
      <pc:sldChg chg="modSp">
        <pc:chgData name="Lobke Mentrop" userId="a5fd0953-9758-4754-b4a9-626fc4b84425" providerId="ADAL" clId="{1E2BFEF4-B8C4-8B4E-8B6F-8EAF181F8396}" dt="2025-03-24T15:54:50.307" v="7" actId="20577"/>
        <pc:sldMkLst>
          <pc:docMk/>
          <pc:sldMk cId="2697738683" sldId="338"/>
        </pc:sldMkLst>
        <pc:spChg chg="mod">
          <ac:chgData name="Lobke Mentrop" userId="a5fd0953-9758-4754-b4a9-626fc4b84425" providerId="ADAL" clId="{1E2BFEF4-B8C4-8B4E-8B6F-8EAF181F8396}" dt="2025-03-24T15:54:50.307" v="7" actId="20577"/>
          <ac:spMkLst>
            <pc:docMk/>
            <pc:sldMk cId="2697738683" sldId="338"/>
            <ac:spMk id="5" creationId="{06A320B8-6EA7-F84F-3761-73FCDA2170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08-04-2025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nl-N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Water kan ook een gevaarlijke stof zijn. </a:t>
            </a:r>
            <a:r>
              <a:rPr lang="nl-NL" baseline="0" dirty="0"/>
              <a:t>Als je bijvoorbeeld meer dan 7 liter water in 1 keer inneemt kun je er aan dood gaan. Volgens de wet zijn gevaarlijke stoffen alle producten met een gevarenpictogram en gevaarlijke stoffen die uit bepaalde processen ontstaan.</a:t>
            </a:r>
            <a:endParaRPr lang="nl-NL" dirty="0"/>
          </a:p>
          <a:p>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nl-NL"/>
          </a:p>
        </p:txBody>
      </p:sp>
    </p:spTree>
    <p:extLst>
      <p:ext uri="{BB962C8B-B14F-4D97-AF65-F5344CB8AC3E}">
        <p14:creationId xmlns:p14="http://schemas.microsoft.com/office/powerpoint/2010/main" val="86394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a:t>
            </a:r>
            <a:r>
              <a:rPr lang="nl-NL" baseline="0" dirty="0"/>
              <a:t> een product uit bedrijf zien en vraag wat de belangrijkste informatie op het etiket is/betekent?</a:t>
            </a:r>
          </a:p>
          <a:p>
            <a:r>
              <a:rPr lang="nl-NL" baseline="0" dirty="0"/>
              <a:t>Plak de foto van dit product (etiket met </a:t>
            </a:r>
            <a:r>
              <a:rPr lang="nl-NL" baseline="0" dirty="0" err="1"/>
              <a:t>gevaarssymbolen</a:t>
            </a:r>
            <a:r>
              <a:rPr lang="nl-NL" baseline="0" dirty="0"/>
              <a:t>)  in deze dia.</a:t>
            </a: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4</a:t>
            </a:fld>
            <a:endParaRPr lang="nl-NL"/>
          </a:p>
        </p:txBody>
      </p:sp>
    </p:spTree>
    <p:extLst>
      <p:ext uri="{BB962C8B-B14F-4D97-AF65-F5344CB8AC3E}">
        <p14:creationId xmlns:p14="http://schemas.microsoft.com/office/powerpoint/2010/main" val="50549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9688" eaLnBrk="1" hangingPunct="1">
              <a:spcBef>
                <a:spcPts val="413"/>
              </a:spcBef>
              <a:defRPr/>
            </a:pPr>
            <a:r>
              <a:rPr lang="nl-NL" u="none" dirty="0">
                <a:solidFill>
                  <a:schemeClr val="tx1"/>
                </a:solidFill>
                <a:cs typeface="+mn-cs"/>
                <a:sym typeface="Arial" charset="0"/>
              </a:rPr>
              <a:t>Vraag</a:t>
            </a:r>
            <a:r>
              <a:rPr lang="nl-NL" u="none" baseline="0" dirty="0">
                <a:solidFill>
                  <a:schemeClr val="tx1"/>
                </a:solidFill>
                <a:cs typeface="+mn-cs"/>
                <a:sym typeface="Arial" charset="0"/>
              </a:rPr>
              <a:t> deelnemers wat deze gevaarsymbolen betekenen. </a:t>
            </a:r>
          </a:p>
          <a:p>
            <a:pPr marL="39688" eaLnBrk="1" hangingPunct="1">
              <a:spcBef>
                <a:spcPts val="413"/>
              </a:spcBef>
              <a:defRPr/>
            </a:pPr>
            <a:r>
              <a:rPr lang="nl-NL" u="none" baseline="0" dirty="0">
                <a:solidFill>
                  <a:schemeClr val="tx1"/>
                </a:solidFill>
                <a:cs typeface="+mn-cs"/>
                <a:sym typeface="Arial" charset="0"/>
              </a:rPr>
              <a:t>LET OP: symbolen links betreft fysische gevaren, symbolen rechts in blok zijn gezondheidsgevaren</a:t>
            </a:r>
          </a:p>
          <a:p>
            <a:pPr marL="39688" eaLnBrk="1" hangingPunct="1">
              <a:spcBef>
                <a:spcPts val="413"/>
              </a:spcBef>
              <a:defRPr/>
            </a:pPr>
            <a:r>
              <a:rPr lang="nl-NL" b="1" u="none" baseline="0" dirty="0">
                <a:solidFill>
                  <a:schemeClr val="tx1"/>
                </a:solidFill>
                <a:cs typeface="+mn-cs"/>
                <a:sym typeface="Arial" charset="0"/>
              </a:rPr>
              <a:t>LET OP: duidelijk vermelden dat symbool lange termijn schadelijk en giftig stoffen betreft met meest ernstige gezondheidsrisico’s.</a:t>
            </a:r>
            <a:endParaRPr lang="en-US" b="1" u="sng" dirty="0">
              <a:solidFill>
                <a:srgbClr val="000000"/>
              </a:solidFill>
              <a:sym typeface="Arial" charset="0"/>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nl-NL"/>
          </a:p>
        </p:txBody>
      </p:sp>
    </p:spTree>
    <p:extLst>
      <p:ext uri="{BB962C8B-B14F-4D97-AF65-F5344CB8AC3E}">
        <p14:creationId xmlns:p14="http://schemas.microsoft.com/office/powerpoint/2010/main" val="65577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hyperlink" Target="http://www.5xbeter.n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5xbeter.nl/" TargetMode="External"/><Relationship Id="rId2" Type="http://schemas.openxmlformats.org/officeDocument/2006/relationships/hyperlink" Target="mailto:info@5xbeter.nl" TargetMode="Externa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ersoonlijke beschermmiddelen, schermopname, persoon, drukpak&#10;&#10;Door AI gegenereerde inhoud is mogelijk onjuist.">
            <a:extLst>
              <a:ext uri="{FF2B5EF4-FFF2-40B4-BE49-F238E27FC236}">
                <a16:creationId xmlns:a16="http://schemas.microsoft.com/office/drawing/2014/main" id="{9A0E66AA-6378-935B-1797-64F58436BEB7}"/>
              </a:ext>
            </a:extLst>
          </p:cNvPr>
          <p:cNvPicPr>
            <a:picLocks noChangeAspect="1"/>
          </p:cNvPicPr>
          <p:nvPr/>
        </p:nvPicPr>
        <p:blipFill>
          <a:blip r:embed="rId2"/>
          <a:stretch>
            <a:fillRect/>
          </a:stretch>
        </p:blipFill>
        <p:spPr>
          <a:xfrm>
            <a:off x="843168" y="1954160"/>
            <a:ext cx="10505661" cy="3858224"/>
          </a:xfrm>
          <a:prstGeom prst="rect">
            <a:avLst/>
          </a:prstGeom>
        </p:spPr>
      </p:pic>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nl-NL" dirty="0" err="1">
                <a:latin typeface="Arial" panose="020B0604020202020204" pitchFamily="34" charset="0"/>
                <a:cs typeface="Arial" panose="020B0604020202020204" pitchFamily="34" charset="0"/>
              </a:rPr>
              <a:t>Toolbox</a:t>
            </a:r>
            <a:br>
              <a:rPr lang="nl-NL" dirty="0">
                <a:latin typeface="Arial" panose="020B0604020202020204" pitchFamily="34" charset="0"/>
                <a:cs typeface="Arial" panose="020B0604020202020204" pitchFamily="34" charset="0"/>
              </a:rPr>
            </a:br>
            <a:r>
              <a:rPr lang="nl-NL" dirty="0">
                <a:latin typeface="Arial" panose="020B0604020202020204" pitchFamily="34" charset="0"/>
                <a:cs typeface="Arial" panose="020B0604020202020204" pitchFamily="34" charset="0"/>
              </a:rPr>
              <a:t>Gevaarlijke stoffen</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nl-NL" sz="2000" dirty="0">
                <a:latin typeface="Arial" panose="020B0604020202020204" pitchFamily="34" charset="0"/>
                <a:cs typeface="Arial" panose="020B0604020202020204" pitchFamily="34" charset="0"/>
              </a:rPr>
              <a:t>Bedrijfsnaam en datum</a:t>
            </a:r>
          </a:p>
        </p:txBody>
      </p:sp>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4315-328F-D440-F37F-6EFBD4E7A30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0AC1106-32AB-F4EC-7FF9-8161E3836586}"/>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ACD3FF7-C825-E2AB-2A21-53022BBA0C7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1E6050A5-154B-8258-04F1-553E35B3375B}"/>
              </a:ext>
            </a:extLst>
          </p:cNvPr>
          <p:cNvPicPr>
            <a:picLocks noChangeAspect="1"/>
          </p:cNvPicPr>
          <p:nvPr/>
        </p:nvPicPr>
        <p:blipFill>
          <a:blip r:embed="rId2"/>
          <a:srcRect l="48933" r="-1" b="51404"/>
          <a:stretch/>
        </p:blipFill>
        <p:spPr>
          <a:xfrm>
            <a:off x="-1" y="1419830"/>
            <a:ext cx="3969149" cy="960857"/>
          </a:xfrm>
          <a:prstGeom prst="rect">
            <a:avLst/>
          </a:prstGeom>
        </p:spPr>
      </p:pic>
      <p:sp>
        <p:nvSpPr>
          <p:cNvPr id="13" name="Titel 1">
            <a:extLst>
              <a:ext uri="{FF2B5EF4-FFF2-40B4-BE49-F238E27FC236}">
                <a16:creationId xmlns:a16="http://schemas.microsoft.com/office/drawing/2014/main" id="{1491BC7C-10F7-63C5-7F53-C12386B13E09}"/>
              </a:ext>
            </a:extLst>
          </p:cNvPr>
          <p:cNvSpPr txBox="1">
            <a:spLocks/>
          </p:cNvSpPr>
          <p:nvPr/>
        </p:nvSpPr>
        <p:spPr>
          <a:xfrm>
            <a:off x="848139" y="1668379"/>
            <a:ext cx="441489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zegt de Arbowet?</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0907469F-6112-4C2A-1B24-CD81963BA907}"/>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b="0" dirty="0">
                <a:solidFill>
                  <a:schemeClr val="tx1"/>
                </a:solidFill>
                <a:latin typeface="Arial" panose="020B0604020202020204" pitchFamily="34" charset="0"/>
                <a:cs typeface="Arial" panose="020B0604020202020204" pitchFamily="34" charset="0"/>
              </a:rPr>
              <a:t>Alle gevaarlijke stoffen moeten worden geïnventariseerd en geregistreerd.</a:t>
            </a:r>
          </a:p>
        </p:txBody>
      </p:sp>
      <p:sp>
        <p:nvSpPr>
          <p:cNvPr id="10" name="Titel 1">
            <a:extLst>
              <a:ext uri="{FF2B5EF4-FFF2-40B4-BE49-F238E27FC236}">
                <a16:creationId xmlns:a16="http://schemas.microsoft.com/office/drawing/2014/main" id="{C0CB74B2-FE0B-988D-4655-AB7734084BBA}"/>
              </a:ext>
            </a:extLst>
          </p:cNvPr>
          <p:cNvSpPr txBox="1">
            <a:spLocks/>
          </p:cNvSpPr>
          <p:nvPr/>
        </p:nvSpPr>
        <p:spPr>
          <a:xfrm>
            <a:off x="848139" y="3105914"/>
            <a:ext cx="9726792" cy="77315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De aard, mate en duur van de blootstelling moeten worden beoordeeld en getoetst aan de grenswaarden.</a:t>
            </a:r>
            <a:endParaRPr lang="nl-NL" sz="2000" b="0" i="1" dirty="0">
              <a:solidFill>
                <a:schemeClr val="tx1"/>
              </a:solidFill>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B9FA1F42-FCFA-0F3E-00CB-30C39EA60B10}"/>
              </a:ext>
            </a:extLst>
          </p:cNvPr>
          <p:cNvSpPr txBox="1">
            <a:spLocks/>
          </p:cNvSpPr>
          <p:nvPr/>
        </p:nvSpPr>
        <p:spPr>
          <a:xfrm>
            <a:off x="848138" y="3887189"/>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Er is aparte wetgeving voor CMR-stoffen.</a:t>
            </a:r>
          </a:p>
        </p:txBody>
      </p:sp>
      <p:sp>
        <p:nvSpPr>
          <p:cNvPr id="2" name="Titel 1">
            <a:extLst>
              <a:ext uri="{FF2B5EF4-FFF2-40B4-BE49-F238E27FC236}">
                <a16:creationId xmlns:a16="http://schemas.microsoft.com/office/drawing/2014/main" id="{F2FBC34D-F3C6-6157-346F-09F30BCD15A3}"/>
              </a:ext>
            </a:extLst>
          </p:cNvPr>
          <p:cNvSpPr txBox="1">
            <a:spLocks/>
          </p:cNvSpPr>
          <p:nvPr/>
        </p:nvSpPr>
        <p:spPr>
          <a:xfrm>
            <a:off x="848138" y="4410701"/>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Maatregelen volgens de </a:t>
            </a:r>
            <a:r>
              <a:rPr lang="nl-NL" sz="2000" b="0" dirty="0" err="1">
                <a:solidFill>
                  <a:schemeClr val="tx1"/>
                </a:solidFill>
                <a:latin typeface="Arial" panose="020B0604020202020204" pitchFamily="34" charset="0"/>
                <a:cs typeface="Arial" panose="020B0604020202020204" pitchFamily="34" charset="0"/>
              </a:rPr>
              <a:t>arbeidshygiënische</a:t>
            </a:r>
            <a:r>
              <a:rPr lang="nl-NL" sz="2000" b="0" dirty="0">
                <a:solidFill>
                  <a:schemeClr val="tx1"/>
                </a:solidFill>
                <a:latin typeface="Arial" panose="020B0604020202020204" pitchFamily="34" charset="0"/>
                <a:cs typeface="Arial" panose="020B0604020202020204" pitchFamily="34" charset="0"/>
              </a:rPr>
              <a:t> strategie (STOP)</a:t>
            </a:r>
          </a:p>
        </p:txBody>
      </p:sp>
      <p:sp>
        <p:nvSpPr>
          <p:cNvPr id="5" name="Titel 1">
            <a:extLst>
              <a:ext uri="{FF2B5EF4-FFF2-40B4-BE49-F238E27FC236}">
                <a16:creationId xmlns:a16="http://schemas.microsoft.com/office/drawing/2014/main" id="{49314BDF-BBED-59EA-24B5-95F87A3C1083}"/>
              </a:ext>
            </a:extLst>
          </p:cNvPr>
          <p:cNvSpPr txBox="1">
            <a:spLocks/>
          </p:cNvSpPr>
          <p:nvPr/>
        </p:nvSpPr>
        <p:spPr>
          <a:xfrm>
            <a:off x="848138" y="4976094"/>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Raadpleeg het VIB voor informatie over het product</a:t>
            </a:r>
          </a:p>
        </p:txBody>
      </p:sp>
      <p:sp>
        <p:nvSpPr>
          <p:cNvPr id="6" name="Titel 1">
            <a:extLst>
              <a:ext uri="{FF2B5EF4-FFF2-40B4-BE49-F238E27FC236}">
                <a16:creationId xmlns:a16="http://schemas.microsoft.com/office/drawing/2014/main" id="{4C26D273-79FD-35DE-D0B1-4F7FB83B499C}"/>
              </a:ext>
            </a:extLst>
          </p:cNvPr>
          <p:cNvSpPr txBox="1">
            <a:spLocks/>
          </p:cNvSpPr>
          <p:nvPr/>
        </p:nvSpPr>
        <p:spPr>
          <a:xfrm>
            <a:off x="848138" y="5569407"/>
            <a:ext cx="10836637" cy="5218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cs typeface="Arial" panose="020B0604020202020204" pitchFamily="34" charset="0"/>
              </a:rPr>
              <a:t>Raadpleeg de zelfinspectietool ‘gevaarlijke stoffen’.</a:t>
            </a:r>
          </a:p>
        </p:txBody>
      </p:sp>
    </p:spTree>
    <p:extLst>
      <p:ext uri="{BB962C8B-B14F-4D97-AF65-F5344CB8AC3E}">
        <p14:creationId xmlns:p14="http://schemas.microsoft.com/office/powerpoint/2010/main" val="21191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27AC-9697-74E6-3698-573485B76FB3}"/>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DA717701-37DA-9026-FEFA-4EFEC55638D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D4594C7-32AA-5B52-C0A2-55F33DD9C26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48FE5F37-9CA6-3DE2-23D2-7EE936DAA83A}"/>
              </a:ext>
            </a:extLst>
          </p:cNvPr>
          <p:cNvPicPr>
            <a:picLocks noChangeAspect="1"/>
          </p:cNvPicPr>
          <p:nvPr/>
        </p:nvPicPr>
        <p:blipFill>
          <a:blip r:embed="rId2"/>
          <a:srcRect l="26302" t="54366" r="-1" b="-2962"/>
          <a:stretch/>
        </p:blipFill>
        <p:spPr>
          <a:xfrm>
            <a:off x="0" y="1391910"/>
            <a:ext cx="5728147" cy="960857"/>
          </a:xfrm>
          <a:prstGeom prst="rect">
            <a:avLst/>
          </a:prstGeom>
        </p:spPr>
      </p:pic>
      <p:sp>
        <p:nvSpPr>
          <p:cNvPr id="13" name="Titel 1">
            <a:extLst>
              <a:ext uri="{FF2B5EF4-FFF2-40B4-BE49-F238E27FC236}">
                <a16:creationId xmlns:a16="http://schemas.microsoft.com/office/drawing/2014/main" id="{9D30354D-799C-19D5-5AAF-2B5AFAF1272F}"/>
              </a:ext>
            </a:extLst>
          </p:cNvPr>
          <p:cNvSpPr txBox="1">
            <a:spLocks/>
          </p:cNvSpPr>
          <p:nvPr/>
        </p:nvSpPr>
        <p:spPr>
          <a:xfrm>
            <a:off x="848139" y="1668379"/>
            <a:ext cx="57760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err="1">
                <a:solidFill>
                  <a:schemeClr val="bg1"/>
                </a:solidFill>
                <a:latin typeface="Arial" panose="020B0604020202020204" pitchFamily="34" charset="0"/>
                <a:cs typeface="Arial" panose="020B0604020202020204" pitchFamily="34" charset="0"/>
              </a:rPr>
              <a:t>Arbeidshygiënische</a:t>
            </a:r>
            <a:r>
              <a:rPr lang="nl-NL" sz="2000" dirty="0">
                <a:solidFill>
                  <a:schemeClr val="bg1"/>
                </a:solidFill>
                <a:latin typeface="Arial" panose="020B0604020202020204" pitchFamily="34" charset="0"/>
                <a:cs typeface="Arial" panose="020B0604020202020204" pitchFamily="34" charset="0"/>
              </a:rPr>
              <a:t> strategie (STOP)</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470C69BC-90B1-EF8B-C7DB-FD90F5AB53E4}"/>
              </a:ext>
            </a:extLst>
          </p:cNvPr>
          <p:cNvSpPr txBox="1">
            <a:spLocks/>
          </p:cNvSpPr>
          <p:nvPr/>
        </p:nvSpPr>
        <p:spPr>
          <a:xfrm>
            <a:off x="848138" y="2523770"/>
            <a:ext cx="3605199" cy="144095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Substitutie:</a:t>
            </a:r>
            <a:endParaRPr lang="nl-NL" sz="2000" b="0" dirty="0">
              <a:solidFill>
                <a:schemeClr val="tx1"/>
              </a:solidFill>
              <a:latin typeface="Arial" panose="020B0604020202020204" pitchFamily="34" charset="0"/>
              <a:cs typeface="Arial" panose="020B0604020202020204" pitchFamily="34" charset="0"/>
            </a:endParaRPr>
          </a:p>
          <a:p>
            <a:pPr algn="l" defTabSz="360000">
              <a:lnSpc>
                <a:spcPct val="100000"/>
              </a:lnSpc>
              <a:buClr>
                <a:srgbClr val="E30613"/>
              </a:buClr>
            </a:pPr>
            <a:r>
              <a:rPr lang="nl-NL" sz="2000" b="0" dirty="0">
                <a:solidFill>
                  <a:schemeClr val="tx1"/>
                </a:solidFill>
                <a:latin typeface="Arial" panose="020B0604020202020204" pitchFamily="34" charset="0"/>
                <a:cs typeface="Arial" panose="020B0604020202020204" pitchFamily="34" charset="0"/>
              </a:rPr>
              <a:t>	vervang een gevaarlijke 	stof door een ongevaarlijke 	of minder gevaarlijke stof</a:t>
            </a:r>
          </a:p>
        </p:txBody>
      </p:sp>
      <p:sp>
        <p:nvSpPr>
          <p:cNvPr id="10" name="Titel 1">
            <a:extLst>
              <a:ext uri="{FF2B5EF4-FFF2-40B4-BE49-F238E27FC236}">
                <a16:creationId xmlns:a16="http://schemas.microsoft.com/office/drawing/2014/main" id="{302C5CA5-46B2-CE0F-0AB7-575A4C42167A}"/>
              </a:ext>
            </a:extLst>
          </p:cNvPr>
          <p:cNvSpPr txBox="1">
            <a:spLocks/>
          </p:cNvSpPr>
          <p:nvPr/>
        </p:nvSpPr>
        <p:spPr>
          <a:xfrm>
            <a:off x="899010" y="4058873"/>
            <a:ext cx="3693931" cy="13892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Technische maatregelen:</a:t>
            </a:r>
            <a:endParaRPr lang="nl-NL" sz="2000" b="0" dirty="0">
              <a:solidFill>
                <a:schemeClr val="tx1"/>
              </a:solidFill>
              <a:latin typeface="Arial" panose="020B0604020202020204" pitchFamily="34" charset="0"/>
              <a:cs typeface="Arial" panose="020B0604020202020204" pitchFamily="34" charset="0"/>
            </a:endParaRPr>
          </a:p>
          <a:p>
            <a:pPr algn="l" defTabSz="360000">
              <a:lnSpc>
                <a:spcPct val="100000"/>
              </a:lnSpc>
              <a:buClr>
                <a:srgbClr val="E30613"/>
              </a:buClr>
            </a:pPr>
            <a:r>
              <a:rPr lang="nl-NL" sz="2000" b="0" dirty="0">
                <a:solidFill>
                  <a:schemeClr val="tx1"/>
                </a:solidFill>
                <a:latin typeface="Arial" panose="020B0604020202020204" pitchFamily="34" charset="0"/>
                <a:cs typeface="Arial" panose="020B0604020202020204" pitchFamily="34" charset="0"/>
              </a:rPr>
              <a:t>	technische maatregelen die 	helpen om blootstelling te 	voorkomen (afzuiging)</a:t>
            </a:r>
          </a:p>
        </p:txBody>
      </p:sp>
      <p:sp>
        <p:nvSpPr>
          <p:cNvPr id="11" name="Titel 1">
            <a:extLst>
              <a:ext uri="{FF2B5EF4-FFF2-40B4-BE49-F238E27FC236}">
                <a16:creationId xmlns:a16="http://schemas.microsoft.com/office/drawing/2014/main" id="{8869A83C-4299-6C25-2F28-A74D6FD3B3C5}"/>
              </a:ext>
            </a:extLst>
          </p:cNvPr>
          <p:cNvSpPr txBox="1">
            <a:spLocks/>
          </p:cNvSpPr>
          <p:nvPr/>
        </p:nvSpPr>
        <p:spPr>
          <a:xfrm>
            <a:off x="6397361" y="2557082"/>
            <a:ext cx="4107770" cy="237090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Organisatorische maatregelen:</a:t>
            </a:r>
            <a:endParaRPr lang="nl-NL" sz="2000" b="0" dirty="0">
              <a:solidFill>
                <a:schemeClr val="tx1"/>
              </a:solidFill>
              <a:latin typeface="Arial" panose="020B0604020202020204" pitchFamily="34" charset="0"/>
              <a:cs typeface="Arial" panose="020B0604020202020204" pitchFamily="34" charset="0"/>
            </a:endParaRPr>
          </a:p>
          <a:p>
            <a:pPr algn="l" defTabSz="360000">
              <a:lnSpc>
                <a:spcPct val="100000"/>
              </a:lnSpc>
              <a:buClr>
                <a:srgbClr val="E30613"/>
              </a:buClr>
            </a:pPr>
            <a:r>
              <a:rPr lang="nl-NL" sz="2000" b="0" dirty="0">
                <a:solidFill>
                  <a:schemeClr val="tx1"/>
                </a:solidFill>
                <a:latin typeface="Arial" panose="020B0604020202020204" pitchFamily="34" charset="0"/>
                <a:cs typeface="Arial" panose="020B0604020202020204" pitchFamily="34" charset="0"/>
              </a:rPr>
              <a:t>	werkafspraken die helpen om 	blootstelling te voorkomen en 	minder medewerkers bloot te 	stellen (taakroulatie)</a:t>
            </a:r>
          </a:p>
        </p:txBody>
      </p:sp>
      <p:sp>
        <p:nvSpPr>
          <p:cNvPr id="14" name="Titel 1">
            <a:extLst>
              <a:ext uri="{FF2B5EF4-FFF2-40B4-BE49-F238E27FC236}">
                <a16:creationId xmlns:a16="http://schemas.microsoft.com/office/drawing/2014/main" id="{CB32BC72-AFE2-7CDE-4E26-3DB7C8891FD0}"/>
              </a:ext>
            </a:extLst>
          </p:cNvPr>
          <p:cNvSpPr txBox="1">
            <a:spLocks/>
          </p:cNvSpPr>
          <p:nvPr/>
        </p:nvSpPr>
        <p:spPr>
          <a:xfrm>
            <a:off x="6529983" y="4729231"/>
            <a:ext cx="355647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dirty="0">
                <a:solidFill>
                  <a:schemeClr val="tx1"/>
                </a:solidFill>
                <a:latin typeface="Arial" panose="020B0604020202020204" pitchFamily="34" charset="0"/>
                <a:cs typeface="Arial" panose="020B0604020202020204" pitchFamily="34" charset="0"/>
              </a:rPr>
              <a:t>Persoonlijke beschermingsmiddelen</a:t>
            </a:r>
            <a:endParaRPr lang="nl-NL" sz="2000" b="0" dirty="0">
              <a:solidFill>
                <a:schemeClr val="tx1"/>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DF9AB3A8-722D-7EF3-E4BF-CE924A70B02B}"/>
              </a:ext>
            </a:extLst>
          </p:cNvPr>
          <p:cNvPicPr>
            <a:picLocks noChangeAspect="1" noChangeArrowheads="1"/>
          </p:cNvPicPr>
          <p:nvPr/>
        </p:nvPicPr>
        <p:blipFill rotWithShape="1">
          <a:blip r:embed="rId3"/>
          <a:srcRect t="1186" b="77804"/>
          <a:stretch/>
        </p:blipFill>
        <p:spPr bwMode="auto">
          <a:xfrm>
            <a:off x="4708162" y="2683182"/>
            <a:ext cx="1284349" cy="8086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2BACB0-6CE0-0526-4EC6-3BFD46A56537}"/>
              </a:ext>
            </a:extLst>
          </p:cNvPr>
          <p:cNvPicPr>
            <a:picLocks noChangeAspect="1" noChangeArrowheads="1"/>
          </p:cNvPicPr>
          <p:nvPr/>
        </p:nvPicPr>
        <p:blipFill rotWithShape="1">
          <a:blip r:embed="rId3"/>
          <a:srcRect t="47021" b="27257"/>
          <a:stretch/>
        </p:blipFill>
        <p:spPr bwMode="auto">
          <a:xfrm>
            <a:off x="10341143" y="2614411"/>
            <a:ext cx="1284349" cy="9899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I&amp;E in huis hebben en maatregelen nemen | Rendement">
            <a:extLst>
              <a:ext uri="{FF2B5EF4-FFF2-40B4-BE49-F238E27FC236}">
                <a16:creationId xmlns:a16="http://schemas.microsoft.com/office/drawing/2014/main" id="{A210B397-3530-1D9A-46F8-B493A05B6C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17" t="23798" r="56083" b="54552"/>
          <a:stretch/>
        </p:blipFill>
        <p:spPr bwMode="auto">
          <a:xfrm>
            <a:off x="4708162" y="4178447"/>
            <a:ext cx="1284349" cy="868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DFD2C25-2BE0-09EC-8EEC-BC1450556BE8}"/>
              </a:ext>
            </a:extLst>
          </p:cNvPr>
          <p:cNvPicPr>
            <a:picLocks noChangeAspect="1" noChangeArrowheads="1"/>
          </p:cNvPicPr>
          <p:nvPr/>
        </p:nvPicPr>
        <p:blipFill rotWithShape="1">
          <a:blip r:embed="rId3"/>
          <a:srcRect t="72283" b="620"/>
          <a:stretch/>
        </p:blipFill>
        <p:spPr bwMode="auto">
          <a:xfrm>
            <a:off x="10372600" y="4729231"/>
            <a:ext cx="1284349" cy="104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0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A9E4C-ECB0-B1E3-DF4B-1DD9EC34A0AB}"/>
            </a:ext>
          </a:extLst>
        </p:cNvPr>
        <p:cNvGrpSpPr/>
        <p:nvPr/>
      </p:nvGrpSpPr>
      <p:grpSpPr>
        <a:xfrm>
          <a:off x="0" y="0"/>
          <a:ext cx="0" cy="0"/>
          <a:chOff x="0" y="0"/>
          <a:chExt cx="0" cy="0"/>
        </a:xfrm>
      </p:grpSpPr>
      <p:pic>
        <p:nvPicPr>
          <p:cNvPr id="15" name="Picture 4" descr="Tafelmodel zuurkast met schuifraam »">
            <a:extLst>
              <a:ext uri="{FF2B5EF4-FFF2-40B4-BE49-F238E27FC236}">
                <a16:creationId xmlns:a16="http://schemas.microsoft.com/office/drawing/2014/main" id="{AEF73A0E-249B-C225-47C0-5675244DFF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34" t="2818" r="5621"/>
          <a:stretch/>
        </p:blipFill>
        <p:spPr bwMode="auto">
          <a:xfrm>
            <a:off x="9213803" y="4102572"/>
            <a:ext cx="2505875" cy="17375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biele afzuiging kopen? | 2Best">
            <a:extLst>
              <a:ext uri="{FF2B5EF4-FFF2-40B4-BE49-F238E27FC236}">
                <a16:creationId xmlns:a16="http://schemas.microsoft.com/office/drawing/2014/main" id="{1073C052-1B39-B0E0-A2D8-1F48E51F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181" y="1739628"/>
            <a:ext cx="1673679" cy="1925877"/>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a:extLst>
              <a:ext uri="{FF2B5EF4-FFF2-40B4-BE49-F238E27FC236}">
                <a16:creationId xmlns:a16="http://schemas.microsoft.com/office/drawing/2014/main" id="{B6A5A187-6587-4382-A37B-FA142832495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5110AEF-DFC2-D56F-1A8D-E5572FB0E0B1}"/>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D017C668-3774-0695-C99E-3A6BB8EC6B4C}"/>
              </a:ext>
            </a:extLst>
          </p:cNvPr>
          <p:cNvPicPr>
            <a:picLocks noChangeAspect="1"/>
          </p:cNvPicPr>
          <p:nvPr/>
        </p:nvPicPr>
        <p:blipFill>
          <a:blip r:embed="rId4"/>
          <a:srcRect l="36597" b="51404"/>
          <a:stretch/>
        </p:blipFill>
        <p:spPr>
          <a:xfrm>
            <a:off x="0" y="1407753"/>
            <a:ext cx="4927890" cy="960857"/>
          </a:xfrm>
          <a:prstGeom prst="rect">
            <a:avLst/>
          </a:prstGeom>
        </p:spPr>
      </p:pic>
      <p:sp>
        <p:nvSpPr>
          <p:cNvPr id="13" name="Titel 1">
            <a:extLst>
              <a:ext uri="{FF2B5EF4-FFF2-40B4-BE49-F238E27FC236}">
                <a16:creationId xmlns:a16="http://schemas.microsoft.com/office/drawing/2014/main" id="{F32FBD95-1C71-0BB5-9447-72B8DAE97D1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kan de werkgever doen?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AA193AB-1E8D-C667-2C3E-825BE70F373D}"/>
              </a:ext>
            </a:extLst>
          </p:cNvPr>
          <p:cNvSpPr txBox="1">
            <a:spLocks/>
          </p:cNvSpPr>
          <p:nvPr/>
        </p:nvSpPr>
        <p:spPr>
          <a:xfrm>
            <a:off x="848140" y="2637373"/>
            <a:ext cx="4142670" cy="684950"/>
          </a:xfrm>
          <a:prstGeom prst="rect">
            <a:avLst/>
          </a:prstGeom>
        </p:spPr>
        <p:txBody>
          <a:bodyPr vert="horz" lIns="91440" tIns="45720" rIns="91440" bIns="45720" rtlCol="0" anchor="t" anchorCtr="0">
            <a:normAutofit fontScale="92500" lnSpcReduction="10000"/>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1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Andere (minder gevaarlijke) producten (laten) gebruiken</a:t>
            </a:r>
          </a:p>
        </p:txBody>
      </p:sp>
      <p:sp>
        <p:nvSpPr>
          <p:cNvPr id="10" name="Titel 1">
            <a:extLst>
              <a:ext uri="{FF2B5EF4-FFF2-40B4-BE49-F238E27FC236}">
                <a16:creationId xmlns:a16="http://schemas.microsoft.com/office/drawing/2014/main" id="{02AE09B3-C89B-5FE1-EC1A-3E4FEDF6E0C2}"/>
              </a:ext>
            </a:extLst>
          </p:cNvPr>
          <p:cNvSpPr txBox="1">
            <a:spLocks/>
          </p:cNvSpPr>
          <p:nvPr/>
        </p:nvSpPr>
        <p:spPr>
          <a:xfrm>
            <a:off x="848139" y="3539719"/>
            <a:ext cx="4477717" cy="7818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Andere werkmethodes invoeren (knippen i.p.v. zagen)</a:t>
            </a:r>
          </a:p>
        </p:txBody>
      </p:sp>
      <p:sp>
        <p:nvSpPr>
          <p:cNvPr id="11" name="Titel 1">
            <a:extLst>
              <a:ext uri="{FF2B5EF4-FFF2-40B4-BE49-F238E27FC236}">
                <a16:creationId xmlns:a16="http://schemas.microsoft.com/office/drawing/2014/main" id="{84F58BAC-FAC2-9BAD-F925-141DD78BCA8B}"/>
              </a:ext>
            </a:extLst>
          </p:cNvPr>
          <p:cNvSpPr txBox="1">
            <a:spLocks/>
          </p:cNvSpPr>
          <p:nvPr/>
        </p:nvSpPr>
        <p:spPr>
          <a:xfrm>
            <a:off x="843169" y="4572545"/>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Werken in gesloten systemen</a:t>
            </a:r>
          </a:p>
        </p:txBody>
      </p:sp>
      <p:sp>
        <p:nvSpPr>
          <p:cNvPr id="14" name="Titel 1">
            <a:extLst>
              <a:ext uri="{FF2B5EF4-FFF2-40B4-BE49-F238E27FC236}">
                <a16:creationId xmlns:a16="http://schemas.microsoft.com/office/drawing/2014/main" id="{BE9FDDB5-8C5E-CB4F-DF71-6786D6E50A37}"/>
              </a:ext>
            </a:extLst>
          </p:cNvPr>
          <p:cNvSpPr txBox="1">
            <a:spLocks/>
          </p:cNvSpPr>
          <p:nvPr/>
        </p:nvSpPr>
        <p:spPr>
          <a:xfrm>
            <a:off x="848139" y="5179276"/>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Zorgen voor afzuiging</a:t>
            </a:r>
          </a:p>
        </p:txBody>
      </p:sp>
      <p:sp>
        <p:nvSpPr>
          <p:cNvPr id="2" name="Titel 1">
            <a:extLst>
              <a:ext uri="{FF2B5EF4-FFF2-40B4-BE49-F238E27FC236}">
                <a16:creationId xmlns:a16="http://schemas.microsoft.com/office/drawing/2014/main" id="{09A63D74-E161-EDA7-FA61-97A6F8F8902B}"/>
              </a:ext>
            </a:extLst>
          </p:cNvPr>
          <p:cNvSpPr txBox="1">
            <a:spLocks/>
          </p:cNvSpPr>
          <p:nvPr/>
        </p:nvSpPr>
        <p:spPr>
          <a:xfrm>
            <a:off x="5325857" y="2624001"/>
            <a:ext cx="3887946" cy="82815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Zorgen voor voldoende ventilatie</a:t>
            </a:r>
          </a:p>
        </p:txBody>
      </p:sp>
      <p:sp>
        <p:nvSpPr>
          <p:cNvPr id="5" name="Titel 1">
            <a:extLst>
              <a:ext uri="{FF2B5EF4-FFF2-40B4-BE49-F238E27FC236}">
                <a16:creationId xmlns:a16="http://schemas.microsoft.com/office/drawing/2014/main" id="{C88E8759-5195-F35B-4C24-5E2C20758233}"/>
              </a:ext>
            </a:extLst>
          </p:cNvPr>
          <p:cNvSpPr txBox="1">
            <a:spLocks/>
          </p:cNvSpPr>
          <p:nvPr/>
        </p:nvSpPr>
        <p:spPr>
          <a:xfrm>
            <a:off x="5325856" y="3620421"/>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Taakroulatie</a:t>
            </a:r>
          </a:p>
        </p:txBody>
      </p:sp>
      <p:sp>
        <p:nvSpPr>
          <p:cNvPr id="7" name="Titel 1">
            <a:extLst>
              <a:ext uri="{FF2B5EF4-FFF2-40B4-BE49-F238E27FC236}">
                <a16:creationId xmlns:a16="http://schemas.microsoft.com/office/drawing/2014/main" id="{91A7750A-2609-7296-B233-E21EBD01AB3B}"/>
              </a:ext>
            </a:extLst>
          </p:cNvPr>
          <p:cNvSpPr txBox="1">
            <a:spLocks/>
          </p:cNvSpPr>
          <p:nvPr/>
        </p:nvSpPr>
        <p:spPr>
          <a:xfrm>
            <a:off x="5325857" y="4228840"/>
            <a:ext cx="4220176" cy="7604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Instructie geven over omgaan met gevaarlijke stoffen</a:t>
            </a:r>
          </a:p>
        </p:txBody>
      </p:sp>
      <p:sp>
        <p:nvSpPr>
          <p:cNvPr id="8" name="Titel 1">
            <a:extLst>
              <a:ext uri="{FF2B5EF4-FFF2-40B4-BE49-F238E27FC236}">
                <a16:creationId xmlns:a16="http://schemas.microsoft.com/office/drawing/2014/main" id="{F6CAED84-1F22-EE7F-AB6F-B6F9BB681F5C}"/>
              </a:ext>
            </a:extLst>
          </p:cNvPr>
          <p:cNvSpPr txBox="1">
            <a:spLocks/>
          </p:cNvSpPr>
          <p:nvPr/>
        </p:nvSpPr>
        <p:spPr>
          <a:xfrm>
            <a:off x="5325856" y="5185052"/>
            <a:ext cx="4122453" cy="76873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Zorgen voor de juiste persoonlijke bescherming</a:t>
            </a:r>
          </a:p>
        </p:txBody>
      </p:sp>
    </p:spTree>
    <p:extLst>
      <p:ext uri="{BB962C8B-B14F-4D97-AF65-F5344CB8AC3E}">
        <p14:creationId xmlns:p14="http://schemas.microsoft.com/office/powerpoint/2010/main" val="410450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024F8-4A81-5B5F-ED42-19BC5225D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53D204DF-324C-D788-084F-B72FEA9BA09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D5E157B-BE3F-6C02-E893-018930C3167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5E57C5A-2EE1-8457-4C98-72794F3813E3}"/>
              </a:ext>
            </a:extLst>
          </p:cNvPr>
          <p:cNvPicPr>
            <a:picLocks noChangeAspect="1"/>
          </p:cNvPicPr>
          <p:nvPr/>
        </p:nvPicPr>
        <p:blipFill>
          <a:blip r:embed="rId2"/>
          <a:srcRect l="46745" t="53304" b="-3977"/>
          <a:stretch/>
        </p:blipFill>
        <p:spPr>
          <a:xfrm>
            <a:off x="-1" y="1348001"/>
            <a:ext cx="4139135" cy="1001922"/>
          </a:xfrm>
          <a:prstGeom prst="rect">
            <a:avLst/>
          </a:prstGeom>
        </p:spPr>
      </p:pic>
      <p:sp>
        <p:nvSpPr>
          <p:cNvPr id="13" name="Titel 1">
            <a:extLst>
              <a:ext uri="{FF2B5EF4-FFF2-40B4-BE49-F238E27FC236}">
                <a16:creationId xmlns:a16="http://schemas.microsoft.com/office/drawing/2014/main" id="{F5086DAA-D96A-1BF6-DE22-512FB8CBECA0}"/>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Instructie met een WIK</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8509B5E6-4699-3C08-4680-2B43D91C18C4}"/>
              </a:ext>
            </a:extLst>
          </p:cNvPr>
          <p:cNvSpPr txBox="1">
            <a:spLocks/>
          </p:cNvSpPr>
          <p:nvPr/>
        </p:nvSpPr>
        <p:spPr>
          <a:xfrm>
            <a:off x="910961" y="2715814"/>
            <a:ext cx="5392116" cy="35610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b="0" dirty="0">
                <a:solidFill>
                  <a:schemeClr val="tx1"/>
                </a:solidFill>
                <a:latin typeface="Arial" panose="020B0604020202020204" pitchFamily="34" charset="0"/>
                <a:ea typeface="ＭＳ Ｐゴシック"/>
                <a:cs typeface="Arial" panose="020B0604020202020204" pitchFamily="34" charset="0"/>
              </a:rPr>
              <a:t>Het doel van de</a:t>
            </a:r>
            <a:r>
              <a:rPr lang="nl-NL" sz="2000" dirty="0">
                <a:solidFill>
                  <a:schemeClr val="tx1"/>
                </a:solidFill>
                <a:latin typeface="Arial" panose="020B0604020202020204" pitchFamily="34" charset="0"/>
                <a:ea typeface="ＭＳ Ｐゴシック"/>
                <a:cs typeface="Arial" panose="020B0604020202020204" pitchFamily="34" charset="0"/>
              </a:rPr>
              <a:t> WIK </a:t>
            </a:r>
            <a:r>
              <a:rPr lang="nl-NL" sz="2000" b="0" dirty="0">
                <a:solidFill>
                  <a:schemeClr val="tx1"/>
                </a:solidFill>
                <a:latin typeface="Arial" panose="020B0604020202020204" pitchFamily="34" charset="0"/>
                <a:ea typeface="ＭＳ Ｐゴシック"/>
                <a:cs typeface="Arial" panose="020B0604020202020204" pitchFamily="34" charset="0"/>
              </a:rPr>
              <a:t>(w</a:t>
            </a:r>
            <a:r>
              <a:rPr lang="nl-NL" sz="2000" b="0" dirty="0">
                <a:solidFill>
                  <a:schemeClr val="tx1"/>
                </a:solidFill>
                <a:latin typeface="Arial" panose="020B0604020202020204" pitchFamily="34" charset="0"/>
                <a:ea typeface="Verdana"/>
                <a:cs typeface="Arial" panose="020B0604020202020204" pitchFamily="34" charset="0"/>
              </a:rPr>
              <a:t>erkplekinstructiekaart) </a:t>
            </a:r>
            <a:r>
              <a:rPr lang="nl-NL" sz="2000" b="0" dirty="0">
                <a:solidFill>
                  <a:schemeClr val="tx1"/>
                </a:solidFill>
                <a:latin typeface="Arial" panose="020B0604020202020204" pitchFamily="34" charset="0"/>
                <a:ea typeface="ＭＳ Ｐゴシック"/>
                <a:cs typeface="Arial" panose="020B0604020202020204" pitchFamily="34" charset="0"/>
              </a:rPr>
              <a:t>is de medewerkers en anderen op de werkplek te informeren over risico’s van de stoffen en de noodzakelijke maatregelen die getroffen moeten worden. </a:t>
            </a:r>
          </a:p>
        </p:txBody>
      </p:sp>
      <p:pic>
        <p:nvPicPr>
          <p:cNvPr id="6" name="Afbeelding 5" descr="Afbeelding met tekst, schermopname, Website, Webpagina&#10;&#10;Automatisch gegenereerde beschrijving">
            <a:extLst>
              <a:ext uri="{FF2B5EF4-FFF2-40B4-BE49-F238E27FC236}">
                <a16:creationId xmlns:a16="http://schemas.microsoft.com/office/drawing/2014/main" id="{1820080F-8B25-F09C-B5B8-6288333F02BB}"/>
              </a:ext>
            </a:extLst>
          </p:cNvPr>
          <p:cNvPicPr>
            <a:picLocks noChangeAspect="1"/>
          </p:cNvPicPr>
          <p:nvPr/>
        </p:nvPicPr>
        <p:blipFill rotWithShape="1">
          <a:blip r:embed="rId3"/>
          <a:srcRect l="2193" r="2522" b="6597"/>
          <a:stretch/>
        </p:blipFill>
        <p:spPr>
          <a:xfrm>
            <a:off x="7204726" y="1116966"/>
            <a:ext cx="4139135" cy="5026483"/>
          </a:xfrm>
          <a:prstGeom prst="rect">
            <a:avLst/>
          </a:prstGeom>
          <a:ln w="3175">
            <a:solidFill>
              <a:schemeClr val="tx1"/>
            </a:solidFill>
          </a:ln>
        </p:spPr>
      </p:pic>
    </p:spTree>
    <p:extLst>
      <p:ext uri="{BB962C8B-B14F-4D97-AF65-F5344CB8AC3E}">
        <p14:creationId xmlns:p14="http://schemas.microsoft.com/office/powerpoint/2010/main" val="226412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0AA1-2ADE-2578-FB53-411FE262549A}"/>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24E3A75-488E-C36E-1450-2351DEF803EB}"/>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A7D9312-4C70-3327-A598-92820AE5E44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B53DD29E-D380-1F73-5403-ADE29820BFCF}"/>
              </a:ext>
            </a:extLst>
          </p:cNvPr>
          <p:cNvPicPr>
            <a:picLocks noChangeAspect="1"/>
          </p:cNvPicPr>
          <p:nvPr/>
        </p:nvPicPr>
        <p:blipFill>
          <a:blip r:embed="rId2"/>
          <a:srcRect l="50158" b="51404"/>
          <a:stretch/>
        </p:blipFill>
        <p:spPr>
          <a:xfrm>
            <a:off x="0" y="1418560"/>
            <a:ext cx="3873888" cy="960857"/>
          </a:xfrm>
          <a:prstGeom prst="rect">
            <a:avLst/>
          </a:prstGeom>
        </p:spPr>
      </p:pic>
      <p:sp>
        <p:nvSpPr>
          <p:cNvPr id="13" name="Titel 1">
            <a:extLst>
              <a:ext uri="{FF2B5EF4-FFF2-40B4-BE49-F238E27FC236}">
                <a16:creationId xmlns:a16="http://schemas.microsoft.com/office/drawing/2014/main" id="{C34F7526-4FBA-C06D-8E69-3D79A8AEBD5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kun je zelf doen?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D9FD67B-2975-5F91-108B-E6B0D6AFBAD9}"/>
              </a:ext>
            </a:extLst>
          </p:cNvPr>
          <p:cNvSpPr txBox="1">
            <a:spLocks/>
          </p:cNvSpPr>
          <p:nvPr/>
        </p:nvSpPr>
        <p:spPr>
          <a:xfrm>
            <a:off x="910961" y="2715815"/>
            <a:ext cx="5308355"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cs typeface="Arial" panose="020B0604020202020204" pitchFamily="34" charset="0"/>
              </a:rPr>
              <a:t>Wees voorbereid!</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Lees het etiket en volg de instructies op.</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Raadpleeg de WIK.</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Bij twijfel: raadpleeg je leidinggevende.</a:t>
            </a:r>
          </a:p>
        </p:txBody>
      </p:sp>
      <p:sp>
        <p:nvSpPr>
          <p:cNvPr id="2" name="Titel 1">
            <a:extLst>
              <a:ext uri="{FF2B5EF4-FFF2-40B4-BE49-F238E27FC236}">
                <a16:creationId xmlns:a16="http://schemas.microsoft.com/office/drawing/2014/main" id="{99A4A21D-F6E4-0D75-0906-CB7E81A1207C}"/>
              </a:ext>
            </a:extLst>
          </p:cNvPr>
          <p:cNvSpPr txBox="1">
            <a:spLocks/>
          </p:cNvSpPr>
          <p:nvPr/>
        </p:nvSpPr>
        <p:spPr>
          <a:xfrm>
            <a:off x="910961" y="4308236"/>
            <a:ext cx="5308355" cy="176277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cs typeface="Arial" panose="020B0604020202020204" pitchFamily="34" charset="0"/>
              </a:rPr>
              <a:t>Voorkom een blootstelling!</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Sluit de verpakking na gebruik.</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Maak waar nodig gebruik van afzuiging en/of ventilatie.</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Gebruik voorgeschreven </a:t>
            </a:r>
            <a:r>
              <a:rPr lang="nl-NL" sz="2000" b="0" dirty="0" err="1">
                <a:solidFill>
                  <a:schemeClr val="tx1"/>
                </a:solidFill>
                <a:latin typeface="Arial" panose="020B0604020202020204" pitchFamily="34" charset="0"/>
                <a:cs typeface="Arial" panose="020B0604020202020204" pitchFamily="34" charset="0"/>
              </a:rPr>
              <a:t>PBM's</a:t>
            </a:r>
            <a:r>
              <a:rPr lang="nl-NL" sz="2000" b="0" dirty="0">
                <a:solidFill>
                  <a:schemeClr val="tx1"/>
                </a:solidFill>
                <a:latin typeface="Arial" panose="020B0604020202020204" pitchFamily="34" charset="0"/>
                <a:cs typeface="Arial" panose="020B0604020202020204" pitchFamily="34" charset="0"/>
              </a:rPr>
              <a:t>.</a:t>
            </a:r>
          </a:p>
        </p:txBody>
      </p:sp>
      <p:sp>
        <p:nvSpPr>
          <p:cNvPr id="5" name="Titel 1">
            <a:extLst>
              <a:ext uri="{FF2B5EF4-FFF2-40B4-BE49-F238E27FC236}">
                <a16:creationId xmlns:a16="http://schemas.microsoft.com/office/drawing/2014/main" id="{06A320B8-6EA7-F84F-3761-73FCDA217047}"/>
              </a:ext>
            </a:extLst>
          </p:cNvPr>
          <p:cNvSpPr txBox="1">
            <a:spLocks/>
          </p:cNvSpPr>
          <p:nvPr/>
        </p:nvSpPr>
        <p:spPr>
          <a:xfrm>
            <a:off x="6543944" y="2715815"/>
            <a:ext cx="5456611" cy="300791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cs typeface="Arial" panose="020B0604020202020204" pitchFamily="34" charset="0"/>
              </a:rPr>
              <a:t>Werk hygiënisch! </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Eet, drink of rook niet op de werkplek.</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Was je handen bij het verlaten </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van de werkplek (vóór eten, drinken/pauze). </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Kleed je om bij het verlaten van de werkplek.</a:t>
            </a:r>
          </a:p>
        </p:txBody>
      </p:sp>
    </p:spTree>
    <p:extLst>
      <p:ext uri="{BB962C8B-B14F-4D97-AF65-F5344CB8AC3E}">
        <p14:creationId xmlns:p14="http://schemas.microsoft.com/office/powerpoint/2010/main" val="2697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1F017-8D0B-9184-DCE4-E7FA53EC7B6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CD50B827-8A65-5FBB-9DA9-7FA23F0A0EF5}"/>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D7CC3A36-0D19-0DA9-97FA-7A6278ADC062}"/>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904B56E4-758A-8B0D-F68D-B05684C1FF1A}"/>
              </a:ext>
            </a:extLst>
          </p:cNvPr>
          <p:cNvPicPr>
            <a:picLocks noChangeAspect="1"/>
          </p:cNvPicPr>
          <p:nvPr/>
        </p:nvPicPr>
        <p:blipFill>
          <a:blip r:embed="rId2"/>
          <a:srcRect l="75304" b="51404"/>
          <a:stretch/>
        </p:blipFill>
        <p:spPr>
          <a:xfrm>
            <a:off x="0" y="1425540"/>
            <a:ext cx="1919446" cy="960857"/>
          </a:xfrm>
          <a:prstGeom prst="rect">
            <a:avLst/>
          </a:prstGeom>
        </p:spPr>
      </p:pic>
      <p:sp>
        <p:nvSpPr>
          <p:cNvPr id="13" name="Titel 1">
            <a:extLst>
              <a:ext uri="{FF2B5EF4-FFF2-40B4-BE49-F238E27FC236}">
                <a16:creationId xmlns:a16="http://schemas.microsoft.com/office/drawing/2014/main" id="{CBDDD72E-4B0C-22E6-C4B1-7BEDCE4932EF}"/>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Tips</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3559681D-26A0-0DB7-BCCE-A08317E31B08}"/>
              </a:ext>
            </a:extLst>
          </p:cNvPr>
          <p:cNvSpPr txBox="1">
            <a:spLocks/>
          </p:cNvSpPr>
          <p:nvPr/>
        </p:nvSpPr>
        <p:spPr>
          <a:xfrm>
            <a:off x="910961" y="2715815"/>
            <a:ext cx="867976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ＭＳ Ｐゴシック"/>
                <a:cs typeface="Arial" panose="020B0604020202020204" pitchFamily="34" charset="0"/>
              </a:rPr>
              <a:t>Let ook op of collega’s in de buurt met gevaarlijke stoffen werken.</a:t>
            </a:r>
          </a:p>
        </p:txBody>
      </p:sp>
      <p:sp>
        <p:nvSpPr>
          <p:cNvPr id="6" name="Titel 1">
            <a:extLst>
              <a:ext uri="{FF2B5EF4-FFF2-40B4-BE49-F238E27FC236}">
                <a16:creationId xmlns:a16="http://schemas.microsoft.com/office/drawing/2014/main" id="{EC62FFC4-9B10-4EC3-A552-BC67B7567259}"/>
              </a:ext>
            </a:extLst>
          </p:cNvPr>
          <p:cNvSpPr txBox="1">
            <a:spLocks/>
          </p:cNvSpPr>
          <p:nvPr/>
        </p:nvSpPr>
        <p:spPr>
          <a:xfrm>
            <a:off x="910962" y="3303975"/>
            <a:ext cx="6299536" cy="97789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ＭＳ Ｐゴシック"/>
                <a:cs typeface="Arial" panose="020B0604020202020204" pitchFamily="34" charset="0"/>
              </a:rPr>
              <a:t>Waarschuw je collega’s als je zelf met gevaarlijke stoffen gaat werken.</a:t>
            </a:r>
          </a:p>
        </p:txBody>
      </p:sp>
      <p:sp>
        <p:nvSpPr>
          <p:cNvPr id="7" name="Titel 1">
            <a:extLst>
              <a:ext uri="{FF2B5EF4-FFF2-40B4-BE49-F238E27FC236}">
                <a16:creationId xmlns:a16="http://schemas.microsoft.com/office/drawing/2014/main" id="{9E10E00D-0240-4545-FA57-76E592FD7A22}"/>
              </a:ext>
            </a:extLst>
          </p:cNvPr>
          <p:cNvSpPr txBox="1">
            <a:spLocks/>
          </p:cNvSpPr>
          <p:nvPr/>
        </p:nvSpPr>
        <p:spPr>
          <a:xfrm>
            <a:off x="910961" y="4148752"/>
            <a:ext cx="5587561" cy="82543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ＭＳ Ｐゴシック"/>
                <a:cs typeface="Arial" panose="020B0604020202020204" pitchFamily="34" charset="0"/>
              </a:rPr>
              <a:t>Let op: producten worden soms overgegoten in andere verpakkingen zonder etiket.</a:t>
            </a:r>
            <a:endParaRPr lang="nl-NL" sz="2000" b="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A31730DD-FA38-E6E7-7F19-CE9E0AD1D258}"/>
              </a:ext>
            </a:extLst>
          </p:cNvPr>
          <p:cNvSpPr txBox="1">
            <a:spLocks/>
          </p:cNvSpPr>
          <p:nvPr/>
        </p:nvSpPr>
        <p:spPr>
          <a:xfrm>
            <a:off x="910961" y="5068264"/>
            <a:ext cx="6627603" cy="99050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285750" indent="-28575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ea typeface="ＭＳ Ｐゴシック"/>
                <a:cs typeface="Arial" panose="020B0604020202020204" pitchFamily="34" charset="0"/>
              </a:rPr>
              <a:t>Trek iedere dag schone werkkleding aan. Bij het aantrekken van vieze kleding komen er gevaarlijke stoffen op je huid.</a:t>
            </a:r>
            <a:endParaRPr lang="nl-NL" sz="2000" b="0" dirty="0">
              <a:solidFill>
                <a:schemeClr val="tx1"/>
              </a:solidFill>
              <a:latin typeface="Arial" panose="020B0604020202020204" pitchFamily="34" charset="0"/>
              <a:cs typeface="Arial" panose="020B0604020202020204" pitchFamily="34" charset="0"/>
            </a:endParaRPr>
          </a:p>
        </p:txBody>
      </p:sp>
      <p:pic>
        <p:nvPicPr>
          <p:cNvPr id="10" name="Afbeelding 9">
            <a:extLst>
              <a:ext uri="{FF2B5EF4-FFF2-40B4-BE49-F238E27FC236}">
                <a16:creationId xmlns:a16="http://schemas.microsoft.com/office/drawing/2014/main" id="{0273EE85-D376-0346-6F00-BC8EFBF7E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1103" y="3392742"/>
            <a:ext cx="3725122" cy="2638355"/>
          </a:xfrm>
          <a:prstGeom prst="rect">
            <a:avLst/>
          </a:prstGeom>
        </p:spPr>
      </p:pic>
    </p:spTree>
    <p:extLst>
      <p:ext uri="{BB962C8B-B14F-4D97-AF65-F5344CB8AC3E}">
        <p14:creationId xmlns:p14="http://schemas.microsoft.com/office/powerpoint/2010/main" val="146703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7BD2D58D-27DB-9BAF-8F64-D00FA1A3187D}"/>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54022" b="51404"/>
          <a:stretch/>
        </p:blipFill>
        <p:spPr>
          <a:xfrm>
            <a:off x="0" y="1400379"/>
            <a:ext cx="3573640"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Vragen?</a:t>
            </a:r>
            <a:endParaRPr lang="nl-NL" sz="4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34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info@5xbeter.nl</a:t>
            </a:r>
            <a:r>
              <a:rPr lang="nl-NL" b="1" dirty="0">
                <a:solidFill>
                  <a:schemeClr val="bg1"/>
                </a:solidFill>
                <a:latin typeface="Arial" panose="020B0604020202020204" pitchFamily="34" charset="0"/>
                <a:cs typeface="Arial" panose="020B0604020202020204" pitchFamily="34" charset="0"/>
              </a:rPr>
              <a:t>   |   </a:t>
            </a:r>
            <a:r>
              <a:rPr lang="nl-NL" b="1"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b="1" dirty="0">
              <a:solidFill>
                <a:schemeClr val="bg1"/>
              </a:solidFill>
              <a:latin typeface="Arial" panose="020B0604020202020204" pitchFamily="34" charset="0"/>
              <a:cs typeface="Arial" panose="020B0604020202020204" pitchFamily="34" charset="0"/>
            </a:endParaRPr>
          </a:p>
          <a:p>
            <a:pPr marL="0" indent="0">
              <a:buNone/>
            </a:pPr>
            <a:endParaRPr lang="nl-NL" b="1"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27A67ADB-F25A-4D80-AB74-8612478F66EC}"/>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608DAE63-D948-C359-EA9F-10BF16160DDB}"/>
              </a:ext>
            </a:extLst>
          </p:cNvPr>
          <p:cNvPicPr>
            <a:picLocks noChangeAspect="1"/>
          </p:cNvPicPr>
          <p:nvPr/>
        </p:nvPicPr>
        <p:blipFill>
          <a:blip r:embed="rId4"/>
          <a:srcRect l="39742" b="51404"/>
          <a:stretch/>
        </p:blipFill>
        <p:spPr>
          <a:xfrm>
            <a:off x="0" y="1400379"/>
            <a:ext cx="4683484" cy="960857"/>
          </a:xfrm>
          <a:prstGeom prst="rect">
            <a:avLst/>
          </a:prstGeom>
        </p:spPr>
      </p:pic>
      <p:sp>
        <p:nvSpPr>
          <p:cNvPr id="4" name="Titel 1">
            <a:extLst>
              <a:ext uri="{FF2B5EF4-FFF2-40B4-BE49-F238E27FC236}">
                <a16:creationId xmlns:a16="http://schemas.microsoft.com/office/drawing/2014/main" id="{A8D58156-E9ED-0C3B-CF95-3179305E1409}"/>
              </a:ext>
            </a:extLst>
          </p:cNvPr>
          <p:cNvSpPr txBox="1">
            <a:spLocks/>
          </p:cNvSpPr>
          <p:nvPr/>
        </p:nvSpPr>
        <p:spPr>
          <a:xfrm>
            <a:off x="843169" y="1555380"/>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sz="4000" dirty="0">
                <a:solidFill>
                  <a:schemeClr val="bg1"/>
                </a:solidFill>
                <a:latin typeface="Arial" panose="020B0604020202020204" pitchFamily="34" charset="0"/>
                <a:cs typeface="Arial" panose="020B0604020202020204" pitchFamily="34" charset="0"/>
              </a:rPr>
              <a:t>Hulp nodig?</a:t>
            </a:r>
            <a:endParaRPr lang="nl-NL" sz="4000" b="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848139" y="2667002"/>
            <a:ext cx="10434762"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Bespreek het met je leidinggevende of neem contact op met de preventiemedewerker.</a:t>
            </a:r>
            <a:endParaRPr lang="nl-NL" sz="2000" dirty="0">
              <a:solidFill>
                <a:schemeClr val="tx1"/>
              </a:solidFill>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Raadpleeg een Verbetercoach van 5xbeter: </a:t>
            </a:r>
            <a:r>
              <a:rPr lang="nl-NL" sz="2000" u="sn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www.5xbeter.nl</a:t>
            </a:r>
            <a:endParaRPr lang="nl-NL" sz="2000" u="sng" dirty="0">
              <a:solidFill>
                <a:schemeClr val="tx1"/>
              </a:solidFill>
              <a:latin typeface="Arial" panose="020B0604020202020204" pitchFamily="34" charset="0"/>
              <a:cs typeface="Arial" panose="020B0604020202020204" pitchFamily="34" charset="0"/>
            </a:endParaRPr>
          </a:p>
          <a:p>
            <a:pPr defTabSz="360000">
              <a:lnSpc>
                <a:spcPct val="150000"/>
              </a:lnSpc>
              <a:buClr>
                <a:srgbClr val="E30613"/>
              </a:buClr>
            </a:pPr>
            <a:r>
              <a:rPr lang="nl-NL" sz="2000" b="0" dirty="0">
                <a:solidFill>
                  <a:schemeClr val="tx1"/>
                </a:solidFill>
                <a:latin typeface="Arial" panose="020B0604020202020204" pitchFamily="34" charset="0"/>
                <a:cs typeface="Arial" panose="020B0604020202020204" pitchFamily="34" charset="0"/>
              </a:rPr>
              <a:t>Of bel de </a:t>
            </a:r>
            <a:r>
              <a:rPr lang="nl-NL" sz="2000" dirty="0">
                <a:solidFill>
                  <a:srgbClr val="E30613"/>
                </a:solidFill>
                <a:latin typeface="Arial" panose="020B0604020202020204" pitchFamily="34" charset="0"/>
                <a:cs typeface="Arial" panose="020B0604020202020204" pitchFamily="34" charset="0"/>
              </a:rPr>
              <a:t>GRATIS</a:t>
            </a:r>
            <a:r>
              <a:rPr lang="nl-NL" sz="2000" dirty="0">
                <a:solidFill>
                  <a:schemeClr val="tx1"/>
                </a:solidFill>
                <a:latin typeface="Arial" panose="020B0604020202020204" pitchFamily="34" charset="0"/>
                <a:cs typeface="Arial" panose="020B0604020202020204" pitchFamily="34" charset="0"/>
              </a:rPr>
              <a:t> Verbeterlijn: 0800 – 55 55 005</a:t>
            </a:r>
            <a:endParaRPr lang="nl-NL"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42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2608B04B-1ACC-2CB8-8912-083B596E9F13}"/>
              </a:ext>
            </a:extLst>
          </p:cNvPr>
          <p:cNvPicPr>
            <a:picLocks noChangeAspect="1"/>
          </p:cNvPicPr>
          <p:nvPr/>
        </p:nvPicPr>
        <p:blipFill>
          <a:blip r:embed="rId2"/>
          <a:srcRect l="11611" r="11611"/>
          <a:stretch/>
        </p:blipFill>
        <p:spPr>
          <a:xfrm>
            <a:off x="6803666" y="1767737"/>
            <a:ext cx="4540193" cy="3943252"/>
          </a:xfrm>
          <a:prstGeom prst="rect">
            <a:avLst/>
          </a:prstGeom>
        </p:spPr>
      </p:pic>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3"/>
          <a:srcRect l="71457" b="51404"/>
          <a:stretch/>
        </p:blipFill>
        <p:spPr>
          <a:xfrm>
            <a:off x="0" y="1444623"/>
            <a:ext cx="2218486"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a:r>
              <a:rPr lang="nl-NL" sz="2000" dirty="0">
                <a:solidFill>
                  <a:schemeClr val="bg1"/>
                </a:solidFill>
                <a:latin typeface="Arial" panose="020B0604020202020204" pitchFamily="34" charset="0"/>
                <a:cs typeface="Arial" panose="020B0604020202020204" pitchFamily="34" charset="0"/>
              </a:rPr>
              <a:t>Inhoud</a:t>
            </a:r>
            <a:endParaRPr lang="nl-NL" sz="2000" b="0" dirty="0">
              <a:solidFill>
                <a:schemeClr val="bg1"/>
              </a:solidFill>
              <a:latin typeface="Arial" panose="020B0604020202020204" pitchFamily="34" charset="0"/>
              <a:cs typeface="Arial" panose="020B0604020202020204" pitchFamily="34" charset="0"/>
            </a:endParaRP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 Wat is een gevaarlijke stof? </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092137"/>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 Hoe kun je gevaarlijke stof herkennen? </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Hou word je blootgesteld aan gevaarlijke stoffen en wat zijn de risico’s?</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407497"/>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zegt de Arbowet? </a:t>
            </a:r>
          </a:p>
        </p:txBody>
      </p:sp>
      <p:sp>
        <p:nvSpPr>
          <p:cNvPr id="10" name="Titel 1">
            <a:extLst>
              <a:ext uri="{FF2B5EF4-FFF2-40B4-BE49-F238E27FC236}">
                <a16:creationId xmlns:a16="http://schemas.microsoft.com/office/drawing/2014/main" id="{108EB5DD-FD12-CB43-A928-9A82007397AF}"/>
              </a:ext>
            </a:extLst>
          </p:cNvPr>
          <p:cNvSpPr txBox="1">
            <a:spLocks/>
          </p:cNvSpPr>
          <p:nvPr/>
        </p:nvSpPr>
        <p:spPr>
          <a:xfrm>
            <a:off x="848139" y="4888703"/>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Wat kun je zelf doen?</a:t>
            </a:r>
          </a:p>
        </p:txBody>
      </p:sp>
      <p:sp>
        <p:nvSpPr>
          <p:cNvPr id="11" name="Titel 1">
            <a:extLst>
              <a:ext uri="{FF2B5EF4-FFF2-40B4-BE49-F238E27FC236}">
                <a16:creationId xmlns:a16="http://schemas.microsoft.com/office/drawing/2014/main" id="{1EC84D6D-EDCF-4CBD-4FC9-C73F4A5987A4}"/>
              </a:ext>
            </a:extLst>
          </p:cNvPr>
          <p:cNvSpPr txBox="1">
            <a:spLocks/>
          </p:cNvSpPr>
          <p:nvPr/>
        </p:nvSpPr>
        <p:spPr>
          <a:xfrm>
            <a:off x="848139" y="5406155"/>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Vragen?</a:t>
            </a:r>
          </a:p>
        </p:txBody>
      </p:sp>
    </p:spTree>
    <p:extLst>
      <p:ext uri="{BB962C8B-B14F-4D97-AF65-F5344CB8AC3E}">
        <p14:creationId xmlns:p14="http://schemas.microsoft.com/office/powerpoint/2010/main" val="251505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B19829-DA89-7867-41BA-89B0B68AEADA}"/>
              </a:ext>
            </a:extLst>
          </p:cNvPr>
          <p:cNvSpPr>
            <a:spLocks noGrp="1"/>
          </p:cNvSpPr>
          <p:nvPr>
            <p:ph type="ctrTitle"/>
          </p:nvPr>
        </p:nvSpPr>
        <p:spPr>
          <a:xfrm>
            <a:off x="848139" y="2652886"/>
            <a:ext cx="7227898" cy="3804061"/>
          </a:xfrm>
        </p:spPr>
        <p:txBody>
          <a:bodyPr>
            <a:noAutofit/>
          </a:bodyPr>
          <a:lstStyle/>
          <a:p>
            <a:pPr algn="l">
              <a:lnSpc>
                <a:spcPct val="100000"/>
              </a:lnSpc>
            </a:pPr>
            <a: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Gevaarlijke stoffen zijn stoffen die mogelijk gevaar opleveren voor de veiligheid en gezondheid van werknemers.</a:t>
            </a:r>
            <a:b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b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Deze stoffen kunnen zitten in verpakte producten, zoals smeermiddelen. Ook kunnen gevaarlijke stoffen tijdens het werk ontstaan. Een voorbeeld is </a:t>
            </a:r>
            <a:r>
              <a:rPr lang="nl-NL" sz="2000" b="0" kern="100" dirty="0" err="1">
                <a:solidFill>
                  <a:schemeClr val="tx1"/>
                </a:solidFill>
                <a:effectLst/>
                <a:latin typeface="Arial" panose="020B0604020202020204" pitchFamily="34" charset="0"/>
                <a:ea typeface="Aptos" panose="020B0004020202020204" pitchFamily="34" charset="0"/>
                <a:cs typeface="Arial" panose="020B0604020202020204" pitchFamily="34" charset="0"/>
              </a:rPr>
              <a:t>lasrook</a:t>
            </a:r>
            <a: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a:t>
            </a:r>
            <a:b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br>
            <a:r>
              <a:rPr lang="nl-NL" sz="2000" b="0" kern="100" dirty="0">
                <a:solidFill>
                  <a:schemeClr val="tx1"/>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12ADB1FA-9361-AB94-3A92-9B3BCCFBB1F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5" name="Picture 2" descr="Thinner 1ltr">
            <a:extLst>
              <a:ext uri="{FF2B5EF4-FFF2-40B4-BE49-F238E27FC236}">
                <a16:creationId xmlns:a16="http://schemas.microsoft.com/office/drawing/2014/main" id="{5D174693-74DA-0A1D-F45C-E942C361C4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97" r="25895"/>
          <a:stretch/>
        </p:blipFill>
        <p:spPr bwMode="auto">
          <a:xfrm>
            <a:off x="8781032" y="1306136"/>
            <a:ext cx="2038206" cy="452854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4"/>
          <a:srcRect l="40473" b="51404"/>
          <a:stretch/>
        </p:blipFill>
        <p:spPr>
          <a:xfrm>
            <a:off x="0" y="1407753"/>
            <a:ext cx="4626639"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Wat is een gevaarlijke stof?</a:t>
            </a:r>
            <a:endParaRPr lang="nl-NL"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91F6B-B068-E81B-2268-5F39098E85F1}"/>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8380A409-7A97-95B5-139C-8AC3ED72877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B0AD3E41-7DD5-D5E9-1863-F9BD70C63307}"/>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44FFA183-B108-7B92-2E85-E7328495A5E3}"/>
              </a:ext>
            </a:extLst>
          </p:cNvPr>
          <p:cNvPicPr>
            <a:picLocks noChangeAspect="1"/>
          </p:cNvPicPr>
          <p:nvPr/>
        </p:nvPicPr>
        <p:blipFill>
          <a:blip r:embed="rId3"/>
          <a:srcRect l="28712" b="51404"/>
          <a:stretch/>
        </p:blipFill>
        <p:spPr>
          <a:xfrm>
            <a:off x="1" y="1407753"/>
            <a:ext cx="5540746" cy="960857"/>
          </a:xfrm>
          <a:prstGeom prst="rect">
            <a:avLst/>
          </a:prstGeom>
        </p:spPr>
      </p:pic>
      <p:sp>
        <p:nvSpPr>
          <p:cNvPr id="13" name="Titel 1">
            <a:extLst>
              <a:ext uri="{FF2B5EF4-FFF2-40B4-BE49-F238E27FC236}">
                <a16:creationId xmlns:a16="http://schemas.microsoft.com/office/drawing/2014/main" id="{88C6D9FF-3E77-6785-3919-8D599AC03BAB}"/>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Hoe herken je een gevaarlijke stof?</a:t>
            </a:r>
            <a:endParaRPr lang="nl-NL" sz="2000" b="0" dirty="0">
              <a:solidFill>
                <a:schemeClr val="bg1"/>
              </a:solidFill>
              <a:latin typeface="Arial" panose="020B0604020202020204" pitchFamily="34" charset="0"/>
              <a:cs typeface="Arial" panose="020B0604020202020204" pitchFamily="34" charset="0"/>
            </a:endParaRPr>
          </a:p>
        </p:txBody>
      </p:sp>
      <p:pic>
        <p:nvPicPr>
          <p:cNvPr id="6" name="Afbeelding 7">
            <a:extLst>
              <a:ext uri="{FF2B5EF4-FFF2-40B4-BE49-F238E27FC236}">
                <a16:creationId xmlns:a16="http://schemas.microsoft.com/office/drawing/2014/main" id="{B95E3A0D-B8BF-8C62-2EC9-1FA418802F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4845" y="1900259"/>
            <a:ext cx="2849016" cy="3800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el 1">
            <a:extLst>
              <a:ext uri="{FF2B5EF4-FFF2-40B4-BE49-F238E27FC236}">
                <a16:creationId xmlns:a16="http://schemas.microsoft.com/office/drawing/2014/main" id="{B6BC15FD-B9D0-06EB-4BA6-B8870297162F}"/>
              </a:ext>
            </a:extLst>
          </p:cNvPr>
          <p:cNvSpPr txBox="1">
            <a:spLocks/>
          </p:cNvSpPr>
          <p:nvPr/>
        </p:nvSpPr>
        <p:spPr>
          <a:xfrm>
            <a:off x="848139" y="2637373"/>
            <a:ext cx="572716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Gevaarlijke stoffen herken je aan het etiket:</a:t>
            </a:r>
          </a:p>
        </p:txBody>
      </p:sp>
      <p:sp>
        <p:nvSpPr>
          <p:cNvPr id="10" name="Titel 1">
            <a:extLst>
              <a:ext uri="{FF2B5EF4-FFF2-40B4-BE49-F238E27FC236}">
                <a16:creationId xmlns:a16="http://schemas.microsoft.com/office/drawing/2014/main" id="{31E4672F-3EFD-2387-8976-61672EC4F92A}"/>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gevaarsymbolen</a:t>
            </a:r>
          </a:p>
        </p:txBody>
      </p:sp>
      <p:sp>
        <p:nvSpPr>
          <p:cNvPr id="11" name="Titel 1">
            <a:extLst>
              <a:ext uri="{FF2B5EF4-FFF2-40B4-BE49-F238E27FC236}">
                <a16:creationId xmlns:a16="http://schemas.microsoft.com/office/drawing/2014/main" id="{BA79D2D2-F801-8B71-E967-39E6C5BE760B}"/>
              </a:ext>
            </a:extLst>
          </p:cNvPr>
          <p:cNvSpPr txBox="1">
            <a:spLocks/>
          </p:cNvSpPr>
          <p:nvPr/>
        </p:nvSpPr>
        <p:spPr>
          <a:xfrm>
            <a:off x="848139" y="380042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H-zinnen over het gevaar</a:t>
            </a:r>
          </a:p>
        </p:txBody>
      </p:sp>
      <p:sp>
        <p:nvSpPr>
          <p:cNvPr id="14" name="Titel 1">
            <a:extLst>
              <a:ext uri="{FF2B5EF4-FFF2-40B4-BE49-F238E27FC236}">
                <a16:creationId xmlns:a16="http://schemas.microsoft.com/office/drawing/2014/main" id="{B482A557-EBF9-CCD2-70CD-FA51CDA8D710}"/>
              </a:ext>
            </a:extLst>
          </p:cNvPr>
          <p:cNvSpPr txBox="1">
            <a:spLocks/>
          </p:cNvSpPr>
          <p:nvPr/>
        </p:nvSpPr>
        <p:spPr>
          <a:xfrm>
            <a:off x="848139" y="4402004"/>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P-zinnen over de maatregelen</a:t>
            </a:r>
          </a:p>
        </p:txBody>
      </p:sp>
    </p:spTree>
    <p:extLst>
      <p:ext uri="{BB962C8B-B14F-4D97-AF65-F5344CB8AC3E}">
        <p14:creationId xmlns:p14="http://schemas.microsoft.com/office/powerpoint/2010/main" val="137317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45EB5-384C-6D6A-9F30-C0379465549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9FFAC88-3DB3-2230-1542-65FE6A87448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635959E4-DC31-C4C1-34EF-BEDA2BDA420B}"/>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29E497E5-2E9D-F4E1-932B-7593D6C01B3B}"/>
              </a:ext>
            </a:extLst>
          </p:cNvPr>
          <p:cNvPicPr>
            <a:picLocks noChangeAspect="1"/>
          </p:cNvPicPr>
          <p:nvPr/>
        </p:nvPicPr>
        <p:blipFill>
          <a:blip r:embed="rId3"/>
          <a:srcRect l="55677" t="52908" b="-1504"/>
          <a:stretch/>
        </p:blipFill>
        <p:spPr>
          <a:xfrm>
            <a:off x="-1" y="1365873"/>
            <a:ext cx="3444915" cy="960857"/>
          </a:xfrm>
          <a:prstGeom prst="rect">
            <a:avLst/>
          </a:prstGeom>
        </p:spPr>
      </p:pic>
      <p:sp>
        <p:nvSpPr>
          <p:cNvPr id="13" name="Titel 1">
            <a:extLst>
              <a:ext uri="{FF2B5EF4-FFF2-40B4-BE49-F238E27FC236}">
                <a16:creationId xmlns:a16="http://schemas.microsoft.com/office/drawing/2014/main" id="{C448E2D8-E19D-1055-29E1-A053B5AF1ADD}"/>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Gevaarsymbolen</a:t>
            </a:r>
            <a:endParaRPr lang="nl-NL" sz="2000" b="0" dirty="0">
              <a:solidFill>
                <a:schemeClr val="bg1"/>
              </a:solidFill>
              <a:latin typeface="Arial" panose="020B0604020202020204" pitchFamily="34" charset="0"/>
              <a:cs typeface="Arial" panose="020B0604020202020204" pitchFamily="34" charset="0"/>
            </a:endParaRPr>
          </a:p>
        </p:txBody>
      </p:sp>
      <p:pic>
        <p:nvPicPr>
          <p:cNvPr id="7" name="Afbeelding 4">
            <a:extLst>
              <a:ext uri="{FF2B5EF4-FFF2-40B4-BE49-F238E27FC236}">
                <a16:creationId xmlns:a16="http://schemas.microsoft.com/office/drawing/2014/main" id="{E3672935-6E43-3BDA-AB1D-1A62D7C80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977" y="2505571"/>
            <a:ext cx="644129" cy="64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Afbeelding 5">
            <a:extLst>
              <a:ext uri="{FF2B5EF4-FFF2-40B4-BE49-F238E27FC236}">
                <a16:creationId xmlns:a16="http://schemas.microsoft.com/office/drawing/2014/main" id="{A10357B3-522E-C122-A9EE-6BF286BA5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7977" y="3203122"/>
            <a:ext cx="642938"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Afbeelding 6">
            <a:extLst>
              <a:ext uri="{FF2B5EF4-FFF2-40B4-BE49-F238E27FC236}">
                <a16:creationId xmlns:a16="http://schemas.microsoft.com/office/drawing/2014/main" id="{90C2F1F8-3C8C-4BA5-FFE4-365AC4D7A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976" y="3992510"/>
            <a:ext cx="644129" cy="644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Afbeelding 7">
            <a:extLst>
              <a:ext uri="{FF2B5EF4-FFF2-40B4-BE49-F238E27FC236}">
                <a16:creationId xmlns:a16="http://schemas.microsoft.com/office/drawing/2014/main" id="{7EA3C8EC-5166-06B8-8635-C2496CDE8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976" y="4748149"/>
            <a:ext cx="644129"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Afbeelding 8">
            <a:extLst>
              <a:ext uri="{FF2B5EF4-FFF2-40B4-BE49-F238E27FC236}">
                <a16:creationId xmlns:a16="http://schemas.microsoft.com/office/drawing/2014/main" id="{CDA1403A-B733-3D8E-E0F4-A2DE84366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8212" y="2508987"/>
            <a:ext cx="644129" cy="64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Afbeelding 9">
            <a:extLst>
              <a:ext uri="{FF2B5EF4-FFF2-40B4-BE49-F238E27FC236}">
                <a16:creationId xmlns:a16="http://schemas.microsoft.com/office/drawing/2014/main" id="{63F1AC26-C49D-95D0-2819-D70E1E3E33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8212" y="3203122"/>
            <a:ext cx="644129" cy="645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Afbeelding 10">
            <a:extLst>
              <a:ext uri="{FF2B5EF4-FFF2-40B4-BE49-F238E27FC236}">
                <a16:creationId xmlns:a16="http://schemas.microsoft.com/office/drawing/2014/main" id="{EFE5217A-D304-3030-E2CE-DFB9D18750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8212" y="3896065"/>
            <a:ext cx="644129" cy="6441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Afbeelding 11">
            <a:extLst>
              <a:ext uri="{FF2B5EF4-FFF2-40B4-BE49-F238E27FC236}">
                <a16:creationId xmlns:a16="http://schemas.microsoft.com/office/drawing/2014/main" id="{5330EAF7-4B2D-4BE2-B0EA-0FBF793FA9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8212" y="4590199"/>
            <a:ext cx="644129"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Afbeelding 12">
            <a:extLst>
              <a:ext uri="{FF2B5EF4-FFF2-40B4-BE49-F238E27FC236}">
                <a16:creationId xmlns:a16="http://schemas.microsoft.com/office/drawing/2014/main" id="{CF2F3DA9-EA19-CAB2-970C-2E63F1A516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68212" y="5349121"/>
            <a:ext cx="644129" cy="644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 name="Titel 1">
            <a:extLst>
              <a:ext uri="{FF2B5EF4-FFF2-40B4-BE49-F238E27FC236}">
                <a16:creationId xmlns:a16="http://schemas.microsoft.com/office/drawing/2014/main" id="{23FD5D83-D429-7BAB-AB32-1AA1058C2CD2}"/>
              </a:ext>
            </a:extLst>
          </p:cNvPr>
          <p:cNvSpPr txBox="1">
            <a:spLocks/>
          </p:cNvSpPr>
          <p:nvPr/>
        </p:nvSpPr>
        <p:spPr>
          <a:xfrm>
            <a:off x="2146449"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Explosief</a:t>
            </a:r>
          </a:p>
        </p:txBody>
      </p:sp>
      <p:sp>
        <p:nvSpPr>
          <p:cNvPr id="25" name="Titel 1">
            <a:extLst>
              <a:ext uri="{FF2B5EF4-FFF2-40B4-BE49-F238E27FC236}">
                <a16:creationId xmlns:a16="http://schemas.microsoft.com/office/drawing/2014/main" id="{8C8E99BA-1BCC-4ECF-CD9A-13D48CFF21FF}"/>
              </a:ext>
            </a:extLst>
          </p:cNvPr>
          <p:cNvSpPr txBox="1">
            <a:spLocks/>
          </p:cNvSpPr>
          <p:nvPr/>
        </p:nvSpPr>
        <p:spPr>
          <a:xfrm>
            <a:off x="2146449" y="336330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Ontvlambaar</a:t>
            </a:r>
          </a:p>
        </p:txBody>
      </p:sp>
      <p:sp>
        <p:nvSpPr>
          <p:cNvPr id="26" name="Titel 1">
            <a:extLst>
              <a:ext uri="{FF2B5EF4-FFF2-40B4-BE49-F238E27FC236}">
                <a16:creationId xmlns:a16="http://schemas.microsoft.com/office/drawing/2014/main" id="{3D6EC108-6A65-7464-EC0E-FF25B2F8E6C1}"/>
              </a:ext>
            </a:extLst>
          </p:cNvPr>
          <p:cNvSpPr txBox="1">
            <a:spLocks/>
          </p:cNvSpPr>
          <p:nvPr/>
        </p:nvSpPr>
        <p:spPr>
          <a:xfrm>
            <a:off x="2146449" y="4152067"/>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Oxiderend</a:t>
            </a:r>
          </a:p>
        </p:txBody>
      </p:sp>
      <p:sp>
        <p:nvSpPr>
          <p:cNvPr id="27" name="Titel 1">
            <a:extLst>
              <a:ext uri="{FF2B5EF4-FFF2-40B4-BE49-F238E27FC236}">
                <a16:creationId xmlns:a16="http://schemas.microsoft.com/office/drawing/2014/main" id="{DDA34FAE-1742-120B-295A-C165FAFAAC67}"/>
              </a:ext>
            </a:extLst>
          </p:cNvPr>
          <p:cNvSpPr txBox="1">
            <a:spLocks/>
          </p:cNvSpPr>
          <p:nvPr/>
        </p:nvSpPr>
        <p:spPr>
          <a:xfrm>
            <a:off x="2146449" y="4905924"/>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Gassen onder druk</a:t>
            </a:r>
          </a:p>
        </p:txBody>
      </p:sp>
      <p:sp>
        <p:nvSpPr>
          <p:cNvPr id="28" name="Titel 1">
            <a:extLst>
              <a:ext uri="{FF2B5EF4-FFF2-40B4-BE49-F238E27FC236}">
                <a16:creationId xmlns:a16="http://schemas.microsoft.com/office/drawing/2014/main" id="{7DC1034A-3935-F902-6158-FBB67B79D1FE}"/>
              </a:ext>
            </a:extLst>
          </p:cNvPr>
          <p:cNvSpPr txBox="1">
            <a:spLocks/>
          </p:cNvSpPr>
          <p:nvPr/>
        </p:nvSpPr>
        <p:spPr>
          <a:xfrm>
            <a:off x="7118475" y="2602473"/>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Corrosief</a:t>
            </a:r>
          </a:p>
        </p:txBody>
      </p:sp>
      <p:sp>
        <p:nvSpPr>
          <p:cNvPr id="29" name="Titel 1">
            <a:extLst>
              <a:ext uri="{FF2B5EF4-FFF2-40B4-BE49-F238E27FC236}">
                <a16:creationId xmlns:a16="http://schemas.microsoft.com/office/drawing/2014/main" id="{4DC0B44D-8C8D-E6F1-62E1-CD32CD58A145}"/>
              </a:ext>
            </a:extLst>
          </p:cNvPr>
          <p:cNvSpPr txBox="1">
            <a:spLocks/>
          </p:cNvSpPr>
          <p:nvPr/>
        </p:nvSpPr>
        <p:spPr>
          <a:xfrm>
            <a:off x="7118475" y="3335389"/>
            <a:ext cx="370062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Giftig</a:t>
            </a:r>
          </a:p>
        </p:txBody>
      </p:sp>
      <p:sp>
        <p:nvSpPr>
          <p:cNvPr id="30" name="Titel 1">
            <a:extLst>
              <a:ext uri="{FF2B5EF4-FFF2-40B4-BE49-F238E27FC236}">
                <a16:creationId xmlns:a16="http://schemas.microsoft.com/office/drawing/2014/main" id="{CC161FE4-DDD1-E40C-7153-82C284AA93DA}"/>
              </a:ext>
            </a:extLst>
          </p:cNvPr>
          <p:cNvSpPr txBox="1">
            <a:spLocks/>
          </p:cNvSpPr>
          <p:nvPr/>
        </p:nvSpPr>
        <p:spPr>
          <a:xfrm>
            <a:off x="7118474" y="4033404"/>
            <a:ext cx="476174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Irriterend, sensibiliserend, schadelijk</a:t>
            </a:r>
          </a:p>
        </p:txBody>
      </p:sp>
      <p:sp>
        <p:nvSpPr>
          <p:cNvPr id="31" name="Titel 1">
            <a:extLst>
              <a:ext uri="{FF2B5EF4-FFF2-40B4-BE49-F238E27FC236}">
                <a16:creationId xmlns:a16="http://schemas.microsoft.com/office/drawing/2014/main" id="{E15BD44C-848F-EA3B-AD49-21F03F0B8BFB}"/>
              </a:ext>
            </a:extLst>
          </p:cNvPr>
          <p:cNvSpPr txBox="1">
            <a:spLocks/>
          </p:cNvSpPr>
          <p:nvPr/>
        </p:nvSpPr>
        <p:spPr>
          <a:xfrm>
            <a:off x="7118475" y="4759340"/>
            <a:ext cx="490832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Lange termijn gezondheidsgevaarlijk</a:t>
            </a:r>
          </a:p>
        </p:txBody>
      </p:sp>
      <p:sp>
        <p:nvSpPr>
          <p:cNvPr id="32" name="Titel 1">
            <a:extLst>
              <a:ext uri="{FF2B5EF4-FFF2-40B4-BE49-F238E27FC236}">
                <a16:creationId xmlns:a16="http://schemas.microsoft.com/office/drawing/2014/main" id="{DA3BA944-8D11-6852-1172-6A20B3323936}"/>
              </a:ext>
            </a:extLst>
          </p:cNvPr>
          <p:cNvSpPr txBox="1">
            <a:spLocks/>
          </p:cNvSpPr>
          <p:nvPr/>
        </p:nvSpPr>
        <p:spPr>
          <a:xfrm>
            <a:off x="7118475" y="5450377"/>
            <a:ext cx="445461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Gevaarlijk voor het aquatisch milieu</a:t>
            </a:r>
          </a:p>
        </p:txBody>
      </p:sp>
      <p:sp>
        <p:nvSpPr>
          <p:cNvPr id="33" name="Rechthoek 32">
            <a:extLst>
              <a:ext uri="{FF2B5EF4-FFF2-40B4-BE49-F238E27FC236}">
                <a16:creationId xmlns:a16="http://schemas.microsoft.com/office/drawing/2014/main" id="{F7C51775-7E35-BD46-FA25-D66B96438688}"/>
              </a:ext>
            </a:extLst>
          </p:cNvPr>
          <p:cNvSpPr/>
          <p:nvPr/>
        </p:nvSpPr>
        <p:spPr>
          <a:xfrm>
            <a:off x="6110705" y="2462995"/>
            <a:ext cx="759142" cy="2809692"/>
          </a:xfrm>
          <a:prstGeom prst="rect">
            <a:avLst/>
          </a:prstGeom>
          <a:noFill/>
          <a:ln w="19050">
            <a:solidFill>
              <a:srgbClr val="FFCD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4821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24A9E-09CB-99F8-17A7-5CD87ED006FE}"/>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08EB6E65-ADAE-50B2-3CE2-C5FFA0D9A31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43D37C41-0996-603A-7652-8BAD8367D98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9C621892-D8B3-3680-DC8F-4EB86FF90D71}"/>
              </a:ext>
            </a:extLst>
          </p:cNvPr>
          <p:cNvPicPr>
            <a:picLocks noChangeAspect="1"/>
          </p:cNvPicPr>
          <p:nvPr/>
        </p:nvPicPr>
        <p:blipFill>
          <a:blip r:embed="rId2"/>
          <a:srcRect l="28712" t="52760" b="-1356"/>
          <a:stretch/>
        </p:blipFill>
        <p:spPr>
          <a:xfrm>
            <a:off x="1" y="1393793"/>
            <a:ext cx="5540746" cy="960857"/>
          </a:xfrm>
          <a:prstGeom prst="rect">
            <a:avLst/>
          </a:prstGeom>
        </p:spPr>
      </p:pic>
      <p:sp>
        <p:nvSpPr>
          <p:cNvPr id="13" name="Titel 1">
            <a:extLst>
              <a:ext uri="{FF2B5EF4-FFF2-40B4-BE49-F238E27FC236}">
                <a16:creationId xmlns:a16="http://schemas.microsoft.com/office/drawing/2014/main" id="{31A26FF3-8EEF-91AD-5C41-D1AE390EA59F}"/>
              </a:ext>
            </a:extLst>
          </p:cNvPr>
          <p:cNvSpPr txBox="1">
            <a:spLocks/>
          </p:cNvSpPr>
          <p:nvPr/>
        </p:nvSpPr>
        <p:spPr>
          <a:xfrm>
            <a:off x="848139" y="1564619"/>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Gevaarlijke stoffen die ontstaan tijdens het werk</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9690C528-68D5-9CCB-BEFF-DB8BB0CB4C35}"/>
              </a:ext>
            </a:extLst>
          </p:cNvPr>
          <p:cNvSpPr txBox="1">
            <a:spLocks/>
          </p:cNvSpPr>
          <p:nvPr/>
        </p:nvSpPr>
        <p:spPr>
          <a:xfrm>
            <a:off x="848139" y="2637373"/>
            <a:ext cx="6550823"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Tijdens het werk kunnen gevaarlijke stoffen ontstaan:</a:t>
            </a:r>
          </a:p>
        </p:txBody>
      </p:sp>
      <p:sp>
        <p:nvSpPr>
          <p:cNvPr id="10" name="Titel 1">
            <a:extLst>
              <a:ext uri="{FF2B5EF4-FFF2-40B4-BE49-F238E27FC236}">
                <a16:creationId xmlns:a16="http://schemas.microsoft.com/office/drawing/2014/main" id="{AEF71E90-554F-8272-2343-161AAFCCF0F6}"/>
              </a:ext>
            </a:extLst>
          </p:cNvPr>
          <p:cNvSpPr txBox="1">
            <a:spLocks/>
          </p:cNvSpPr>
          <p:nvPr/>
        </p:nvSpPr>
        <p:spPr>
          <a:xfrm>
            <a:off x="848139" y="3238952"/>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Hout				: schuren, frezen, boren</a:t>
            </a:r>
          </a:p>
        </p:txBody>
      </p:sp>
      <p:sp>
        <p:nvSpPr>
          <p:cNvPr id="11" name="Titel 1">
            <a:extLst>
              <a:ext uri="{FF2B5EF4-FFF2-40B4-BE49-F238E27FC236}">
                <a16:creationId xmlns:a16="http://schemas.microsoft.com/office/drawing/2014/main" id="{6FE530AC-E8FC-60A6-CC3B-FCE9511B1EF3}"/>
              </a:ext>
            </a:extLst>
          </p:cNvPr>
          <p:cNvSpPr txBox="1">
            <a:spLocks/>
          </p:cNvSpPr>
          <p:nvPr/>
        </p:nvSpPr>
        <p:spPr>
          <a:xfrm>
            <a:off x="848139" y="3800425"/>
            <a:ext cx="5247861"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Steen / beton	: boren, slijpen etc.</a:t>
            </a:r>
          </a:p>
        </p:txBody>
      </p:sp>
      <p:sp>
        <p:nvSpPr>
          <p:cNvPr id="14" name="Titel 1">
            <a:extLst>
              <a:ext uri="{FF2B5EF4-FFF2-40B4-BE49-F238E27FC236}">
                <a16:creationId xmlns:a16="http://schemas.microsoft.com/office/drawing/2014/main" id="{D0E7026D-6E37-DF61-6CE3-5A0C866880F9}"/>
              </a:ext>
            </a:extLst>
          </p:cNvPr>
          <p:cNvSpPr txBox="1">
            <a:spLocks/>
          </p:cNvSpPr>
          <p:nvPr/>
        </p:nvSpPr>
        <p:spPr>
          <a:xfrm>
            <a:off x="848139" y="4402004"/>
            <a:ext cx="5247861"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Diesel				: verbranden in motor 								  (dieselmotoremissie)</a:t>
            </a:r>
          </a:p>
        </p:txBody>
      </p:sp>
      <p:sp>
        <p:nvSpPr>
          <p:cNvPr id="2" name="Titel 1">
            <a:extLst>
              <a:ext uri="{FF2B5EF4-FFF2-40B4-BE49-F238E27FC236}">
                <a16:creationId xmlns:a16="http://schemas.microsoft.com/office/drawing/2014/main" id="{32F47CDA-76B4-41A9-7E86-1157B60333E2}"/>
              </a:ext>
            </a:extLst>
          </p:cNvPr>
          <p:cNvSpPr txBox="1">
            <a:spLocks/>
          </p:cNvSpPr>
          <p:nvPr/>
        </p:nvSpPr>
        <p:spPr>
          <a:xfrm>
            <a:off x="848139" y="5162841"/>
            <a:ext cx="5247861"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defTabSz="360000">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Lassen</a:t>
            </a:r>
          </a:p>
        </p:txBody>
      </p:sp>
      <p:sp>
        <p:nvSpPr>
          <p:cNvPr id="5" name="Titel 1">
            <a:extLst>
              <a:ext uri="{FF2B5EF4-FFF2-40B4-BE49-F238E27FC236}">
                <a16:creationId xmlns:a16="http://schemas.microsoft.com/office/drawing/2014/main" id="{A079D345-B3EF-AB42-8C3A-42A787479AB8}"/>
              </a:ext>
            </a:extLst>
          </p:cNvPr>
          <p:cNvSpPr txBox="1">
            <a:spLocks/>
          </p:cNvSpPr>
          <p:nvPr/>
        </p:nvSpPr>
        <p:spPr>
          <a:xfrm>
            <a:off x="6104194" y="3238952"/>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&gt; Houtstof</a:t>
            </a:r>
          </a:p>
        </p:txBody>
      </p:sp>
      <p:sp>
        <p:nvSpPr>
          <p:cNvPr id="7" name="Titel 1">
            <a:extLst>
              <a:ext uri="{FF2B5EF4-FFF2-40B4-BE49-F238E27FC236}">
                <a16:creationId xmlns:a16="http://schemas.microsoft.com/office/drawing/2014/main" id="{59CA2671-33B7-6303-8AA3-E35E1E44D045}"/>
              </a:ext>
            </a:extLst>
          </p:cNvPr>
          <p:cNvSpPr txBox="1">
            <a:spLocks/>
          </p:cNvSpPr>
          <p:nvPr/>
        </p:nvSpPr>
        <p:spPr>
          <a:xfrm>
            <a:off x="6104194" y="3800425"/>
            <a:ext cx="1936943"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&gt; Kwartsstof</a:t>
            </a:r>
          </a:p>
        </p:txBody>
      </p:sp>
      <p:sp>
        <p:nvSpPr>
          <p:cNvPr id="8" name="Titel 1">
            <a:extLst>
              <a:ext uri="{FF2B5EF4-FFF2-40B4-BE49-F238E27FC236}">
                <a16:creationId xmlns:a16="http://schemas.microsoft.com/office/drawing/2014/main" id="{EDCD1588-3B42-6F54-4F9F-AD8F25BD951D}"/>
              </a:ext>
            </a:extLst>
          </p:cNvPr>
          <p:cNvSpPr txBox="1">
            <a:spLocks/>
          </p:cNvSpPr>
          <p:nvPr/>
        </p:nvSpPr>
        <p:spPr>
          <a:xfrm>
            <a:off x="6104194" y="4402004"/>
            <a:ext cx="1936943" cy="74934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&gt; DME</a:t>
            </a:r>
          </a:p>
        </p:txBody>
      </p:sp>
      <p:sp>
        <p:nvSpPr>
          <p:cNvPr id="15" name="Titel 1">
            <a:extLst>
              <a:ext uri="{FF2B5EF4-FFF2-40B4-BE49-F238E27FC236}">
                <a16:creationId xmlns:a16="http://schemas.microsoft.com/office/drawing/2014/main" id="{27AC935D-0BF8-3FF9-B34F-C9BAAF9B6A13}"/>
              </a:ext>
            </a:extLst>
          </p:cNvPr>
          <p:cNvSpPr txBox="1">
            <a:spLocks/>
          </p:cNvSpPr>
          <p:nvPr/>
        </p:nvSpPr>
        <p:spPr>
          <a:xfrm>
            <a:off x="6104195" y="5162841"/>
            <a:ext cx="1936942" cy="45652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&gt; </a:t>
            </a:r>
            <a:r>
              <a:rPr lang="nl-NL" sz="2000" b="0" dirty="0" err="1">
                <a:solidFill>
                  <a:schemeClr val="tx1"/>
                </a:solidFill>
                <a:latin typeface="Arial" panose="020B0604020202020204" pitchFamily="34" charset="0"/>
                <a:cs typeface="Arial" panose="020B0604020202020204" pitchFamily="34" charset="0"/>
              </a:rPr>
              <a:t>Lasrook</a:t>
            </a:r>
            <a:endParaRPr lang="nl-NL" sz="2000" b="0" dirty="0">
              <a:solidFill>
                <a:schemeClr val="tx1"/>
              </a:solidFill>
              <a:latin typeface="Arial" panose="020B0604020202020204" pitchFamily="34" charset="0"/>
              <a:cs typeface="Arial" panose="020B0604020202020204" pitchFamily="34" charset="0"/>
            </a:endParaRPr>
          </a:p>
        </p:txBody>
      </p:sp>
      <p:pic>
        <p:nvPicPr>
          <p:cNvPr id="16" name="Picture 2" descr="Blootstelling aan lasrook hangt niet alleen af van lasrookafzuiging">
            <a:extLst>
              <a:ext uri="{FF2B5EF4-FFF2-40B4-BE49-F238E27FC236}">
                <a16:creationId xmlns:a16="http://schemas.microsoft.com/office/drawing/2014/main" id="{0830F2CD-C043-C8FB-D6FC-AF52E82EAD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5" r="6380"/>
          <a:stretch/>
        </p:blipFill>
        <p:spPr bwMode="auto">
          <a:xfrm>
            <a:off x="8642542" y="2801327"/>
            <a:ext cx="2701319" cy="28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5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100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100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2" grpId="0"/>
      <p:bldP spid="5" grpId="0"/>
      <p:bldP spid="7" grpId="0"/>
      <p:bldP spid="8"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3DAF520-FEDA-DA6B-00F8-1A918D2F8200}"/>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2"/>
          <a:srcRect l="27863" b="51404"/>
          <a:stretch/>
        </p:blipFill>
        <p:spPr>
          <a:xfrm>
            <a:off x="0" y="1419830"/>
            <a:ext cx="5606716"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Blootstelling aan gevaarlijke stoffen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28CBF4B-B471-5B33-F526-4F2E57AB6F5C}"/>
              </a:ext>
            </a:extLst>
          </p:cNvPr>
          <p:cNvSpPr txBox="1">
            <a:spLocks/>
          </p:cNvSpPr>
          <p:nvPr/>
        </p:nvSpPr>
        <p:spPr>
          <a:xfrm>
            <a:off x="848139" y="2637373"/>
            <a:ext cx="572716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Inademen</a:t>
            </a:r>
            <a:r>
              <a:rPr lang="nl-NL" sz="2000" b="0" dirty="0">
                <a:solidFill>
                  <a:schemeClr val="tx1"/>
                </a:solidFill>
                <a:latin typeface="Arial" panose="020B0604020202020204" pitchFamily="34" charset="0"/>
                <a:cs typeface="Arial" panose="020B0604020202020204" pitchFamily="34" charset="0"/>
              </a:rPr>
              <a:t>	: damp, gas en kleine stofdeeltjes</a:t>
            </a:r>
          </a:p>
        </p:txBody>
      </p:sp>
      <p:sp>
        <p:nvSpPr>
          <p:cNvPr id="10" name="Titel 1">
            <a:extLst>
              <a:ext uri="{FF2B5EF4-FFF2-40B4-BE49-F238E27FC236}">
                <a16:creationId xmlns:a16="http://schemas.microsoft.com/office/drawing/2014/main" id="{253E9B98-ACEC-559B-A96E-17126B6DD802}"/>
              </a:ext>
            </a:extLst>
          </p:cNvPr>
          <p:cNvSpPr txBox="1">
            <a:spLocks/>
          </p:cNvSpPr>
          <p:nvPr/>
        </p:nvSpPr>
        <p:spPr>
          <a:xfrm>
            <a:off x="848139" y="3238952"/>
            <a:ext cx="5520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Inslikken	</a:t>
            </a:r>
            <a:r>
              <a:rPr lang="nl-NL" sz="2000" b="0" dirty="0">
                <a:solidFill>
                  <a:schemeClr val="tx1"/>
                </a:solidFill>
                <a:latin typeface="Arial" panose="020B0604020202020204" pitchFamily="34" charset="0"/>
                <a:cs typeface="Arial" panose="020B0604020202020204" pitchFamily="34" charset="0"/>
              </a:rPr>
              <a:t>: eten en roken</a:t>
            </a:r>
          </a:p>
        </p:txBody>
      </p:sp>
      <p:sp>
        <p:nvSpPr>
          <p:cNvPr id="11" name="Titel 1">
            <a:extLst>
              <a:ext uri="{FF2B5EF4-FFF2-40B4-BE49-F238E27FC236}">
                <a16:creationId xmlns:a16="http://schemas.microsoft.com/office/drawing/2014/main" id="{413A6D7E-C842-9A61-7F9A-FF40BB7F4192}"/>
              </a:ext>
            </a:extLst>
          </p:cNvPr>
          <p:cNvSpPr txBox="1">
            <a:spLocks/>
          </p:cNvSpPr>
          <p:nvPr/>
        </p:nvSpPr>
        <p:spPr>
          <a:xfrm>
            <a:off x="848139" y="3800425"/>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Via de huid</a:t>
            </a:r>
            <a:r>
              <a:rPr lang="nl-NL" sz="2000" b="0" dirty="0">
                <a:solidFill>
                  <a:schemeClr val="tx1"/>
                </a:solidFill>
                <a:latin typeface="Arial" panose="020B0604020202020204" pitchFamily="34" charset="0"/>
                <a:cs typeface="Arial" panose="020B0604020202020204" pitchFamily="34" charset="0"/>
              </a:rPr>
              <a:t>	: aanraken en spatten</a:t>
            </a:r>
          </a:p>
        </p:txBody>
      </p:sp>
      <p:sp>
        <p:nvSpPr>
          <p:cNvPr id="14" name="Titel 1">
            <a:extLst>
              <a:ext uri="{FF2B5EF4-FFF2-40B4-BE49-F238E27FC236}">
                <a16:creationId xmlns:a16="http://schemas.microsoft.com/office/drawing/2014/main" id="{49437C67-CE7B-E688-E814-F184B2A8F0FA}"/>
              </a:ext>
            </a:extLst>
          </p:cNvPr>
          <p:cNvSpPr txBox="1">
            <a:spLocks/>
          </p:cNvSpPr>
          <p:nvPr/>
        </p:nvSpPr>
        <p:spPr>
          <a:xfrm>
            <a:off x="848139" y="4981535"/>
            <a:ext cx="7758389" cy="6247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dirty="0">
                <a:solidFill>
                  <a:schemeClr val="tx1"/>
                </a:solidFill>
                <a:latin typeface="Arial" panose="020B0604020202020204" pitchFamily="34" charset="0"/>
                <a:cs typeface="Arial" panose="020B0604020202020204" pitchFamily="34" charset="0"/>
              </a:rPr>
              <a:t>Wat is het belangrijkste risico van de stoffen in jullie bedrijf?</a:t>
            </a:r>
          </a:p>
        </p:txBody>
      </p:sp>
      <p:pic>
        <p:nvPicPr>
          <p:cNvPr id="2" name="Afbeelding 1">
            <a:extLst>
              <a:ext uri="{FF2B5EF4-FFF2-40B4-BE49-F238E27FC236}">
                <a16:creationId xmlns:a16="http://schemas.microsoft.com/office/drawing/2014/main" id="{751F47A4-F12B-0B14-3274-A6A9569D6F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9027" y="2461629"/>
            <a:ext cx="2003259" cy="1505684"/>
          </a:xfrm>
          <a:prstGeom prst="rect">
            <a:avLst/>
          </a:prstGeom>
        </p:spPr>
      </p:pic>
      <p:pic>
        <p:nvPicPr>
          <p:cNvPr id="5" name="Afbeelding 4">
            <a:extLst>
              <a:ext uri="{FF2B5EF4-FFF2-40B4-BE49-F238E27FC236}">
                <a16:creationId xmlns:a16="http://schemas.microsoft.com/office/drawing/2014/main" id="{A0F598D3-CA69-0B95-1CA8-D6B09B0411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22" t="12749" r="1992" b="9296"/>
          <a:stretch/>
        </p:blipFill>
        <p:spPr>
          <a:xfrm>
            <a:off x="9368883" y="2334127"/>
            <a:ext cx="2198598" cy="1633186"/>
          </a:xfrm>
          <a:prstGeom prst="rect">
            <a:avLst/>
          </a:prstGeom>
        </p:spPr>
      </p:pic>
      <p:pic>
        <p:nvPicPr>
          <p:cNvPr id="7" name="Afbeelding 6">
            <a:extLst>
              <a:ext uri="{FF2B5EF4-FFF2-40B4-BE49-F238E27FC236}">
                <a16:creationId xmlns:a16="http://schemas.microsoft.com/office/drawing/2014/main" id="{69661FA6-86D8-88EA-AC27-F905AE20E0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28861" y="3967313"/>
            <a:ext cx="1735580" cy="1765867"/>
          </a:xfrm>
          <a:prstGeom prst="rect">
            <a:avLst/>
          </a:prstGeom>
        </p:spPr>
      </p:pic>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03A45-20F5-2DF8-D893-83ADA625B8E4}"/>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41E63927-AA50-0472-A7C3-76FA9DE6BBF4}"/>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2DF8CC3A-9F3F-403D-23B1-7B2732077B0A}"/>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C7E14F6C-6C63-4288-714A-5C84688A94F0}"/>
              </a:ext>
            </a:extLst>
          </p:cNvPr>
          <p:cNvPicPr>
            <a:picLocks noChangeAspect="1"/>
          </p:cNvPicPr>
          <p:nvPr/>
        </p:nvPicPr>
        <p:blipFill>
          <a:blip r:embed="rId2"/>
          <a:srcRect l="53961" t="54013" b="-2609"/>
          <a:stretch/>
        </p:blipFill>
        <p:spPr>
          <a:xfrm>
            <a:off x="0" y="1419830"/>
            <a:ext cx="3578260" cy="960857"/>
          </a:xfrm>
          <a:prstGeom prst="rect">
            <a:avLst/>
          </a:prstGeom>
        </p:spPr>
      </p:pic>
      <p:sp>
        <p:nvSpPr>
          <p:cNvPr id="13" name="Titel 1">
            <a:extLst>
              <a:ext uri="{FF2B5EF4-FFF2-40B4-BE49-F238E27FC236}">
                <a16:creationId xmlns:a16="http://schemas.microsoft.com/office/drawing/2014/main" id="{EFB888CF-2DDE-0A4E-827B-D4A3EFA9F96A}"/>
              </a:ext>
            </a:extLst>
          </p:cNvPr>
          <p:cNvSpPr txBox="1">
            <a:spLocks/>
          </p:cNvSpPr>
          <p:nvPr/>
        </p:nvSpPr>
        <p:spPr>
          <a:xfrm>
            <a:off x="848139" y="1668379"/>
            <a:ext cx="3011885"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Ernstige gevolgen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792003D6-A7F3-899C-85EF-D9801F6D1D01}"/>
              </a:ext>
            </a:extLst>
          </p:cNvPr>
          <p:cNvSpPr txBox="1">
            <a:spLocks/>
          </p:cNvSpPr>
          <p:nvPr/>
        </p:nvSpPr>
        <p:spPr>
          <a:xfrm>
            <a:off x="848139" y="2637373"/>
            <a:ext cx="761878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1.	De </a:t>
            </a:r>
            <a:r>
              <a:rPr lang="nl-NL" sz="2000" dirty="0">
                <a:solidFill>
                  <a:srgbClr val="E30613"/>
                </a:solidFill>
                <a:latin typeface="Arial" panose="020B0604020202020204" pitchFamily="34" charset="0"/>
                <a:cs typeface="Arial" panose="020B0604020202020204" pitchFamily="34" charset="0"/>
              </a:rPr>
              <a:t>schadelijkheid </a:t>
            </a:r>
            <a:r>
              <a:rPr lang="nl-NL" sz="2000" b="0" dirty="0">
                <a:solidFill>
                  <a:schemeClr val="tx1"/>
                </a:solidFill>
                <a:latin typeface="Arial" panose="020B0604020202020204" pitchFamily="34" charset="0"/>
                <a:cs typeface="Arial" panose="020B0604020202020204" pitchFamily="34" charset="0"/>
              </a:rPr>
              <a:t>van de stof voor de gezondheid (aard)</a:t>
            </a:r>
          </a:p>
        </p:txBody>
      </p:sp>
      <p:sp>
        <p:nvSpPr>
          <p:cNvPr id="10" name="Titel 1">
            <a:extLst>
              <a:ext uri="{FF2B5EF4-FFF2-40B4-BE49-F238E27FC236}">
                <a16:creationId xmlns:a16="http://schemas.microsoft.com/office/drawing/2014/main" id="{CF7E396F-16D1-55CA-CC01-2D79121A5619}"/>
              </a:ext>
            </a:extLst>
          </p:cNvPr>
          <p:cNvSpPr txBox="1">
            <a:spLocks/>
          </p:cNvSpPr>
          <p:nvPr/>
        </p:nvSpPr>
        <p:spPr>
          <a:xfrm>
            <a:off x="848139" y="3238952"/>
            <a:ext cx="6809088"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2.	De </a:t>
            </a:r>
            <a:r>
              <a:rPr lang="nl-NL" sz="2000" dirty="0">
                <a:solidFill>
                  <a:srgbClr val="E30613"/>
                </a:solidFill>
                <a:latin typeface="Arial" panose="020B0604020202020204" pitchFamily="34" charset="0"/>
                <a:cs typeface="Arial" panose="020B0604020202020204" pitchFamily="34" charset="0"/>
              </a:rPr>
              <a:t>hoeveelheid</a:t>
            </a:r>
            <a:r>
              <a:rPr lang="nl-NL" sz="2000" b="0" dirty="0">
                <a:solidFill>
                  <a:schemeClr val="tx1"/>
                </a:solidFill>
                <a:latin typeface="Arial" panose="020B0604020202020204" pitchFamily="34" charset="0"/>
                <a:cs typeface="Arial" panose="020B0604020202020204" pitchFamily="34" charset="0"/>
              </a:rPr>
              <a:t> waaraan je wordt blootgesteld (mate)</a:t>
            </a:r>
          </a:p>
        </p:txBody>
      </p:sp>
      <p:sp>
        <p:nvSpPr>
          <p:cNvPr id="11" name="Titel 1">
            <a:extLst>
              <a:ext uri="{FF2B5EF4-FFF2-40B4-BE49-F238E27FC236}">
                <a16:creationId xmlns:a16="http://schemas.microsoft.com/office/drawing/2014/main" id="{0167A754-C7E3-7908-D87D-789A428EABD6}"/>
              </a:ext>
            </a:extLst>
          </p:cNvPr>
          <p:cNvSpPr txBox="1">
            <a:spLocks/>
          </p:cNvSpPr>
          <p:nvPr/>
        </p:nvSpPr>
        <p:spPr>
          <a:xfrm>
            <a:off x="848139" y="3800425"/>
            <a:ext cx="6250676"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nl-NL" sz="2000" b="0" dirty="0">
                <a:solidFill>
                  <a:schemeClr val="tx1"/>
                </a:solidFill>
                <a:latin typeface="Arial" panose="020B0604020202020204" pitchFamily="34" charset="0"/>
                <a:cs typeface="Arial" panose="020B0604020202020204" pitchFamily="34" charset="0"/>
              </a:rPr>
              <a:t>3.	Hoe</a:t>
            </a:r>
            <a:r>
              <a:rPr lang="nl-NL" sz="2000" dirty="0">
                <a:solidFill>
                  <a:srgbClr val="E30613"/>
                </a:solidFill>
                <a:latin typeface="Arial" panose="020B0604020202020204" pitchFamily="34" charset="0"/>
                <a:cs typeface="Arial" panose="020B0604020202020204" pitchFamily="34" charset="0"/>
              </a:rPr>
              <a:t> lang </a:t>
            </a:r>
            <a:r>
              <a:rPr lang="nl-NL" sz="2000" b="0" dirty="0">
                <a:solidFill>
                  <a:schemeClr val="tx1"/>
                </a:solidFill>
                <a:latin typeface="Arial" panose="020B0604020202020204" pitchFamily="34" charset="0"/>
                <a:cs typeface="Arial" panose="020B0604020202020204" pitchFamily="34" charset="0"/>
              </a:rPr>
              <a:t>je eraan wordt blootgesteld (duur)</a:t>
            </a:r>
          </a:p>
        </p:txBody>
      </p:sp>
      <p:sp>
        <p:nvSpPr>
          <p:cNvPr id="14" name="Titel 1">
            <a:extLst>
              <a:ext uri="{FF2B5EF4-FFF2-40B4-BE49-F238E27FC236}">
                <a16:creationId xmlns:a16="http://schemas.microsoft.com/office/drawing/2014/main" id="{87002AFD-CFF4-DBC2-71E7-B47CFA938AC1}"/>
              </a:ext>
            </a:extLst>
          </p:cNvPr>
          <p:cNvSpPr txBox="1">
            <a:spLocks/>
          </p:cNvSpPr>
          <p:nvPr/>
        </p:nvSpPr>
        <p:spPr>
          <a:xfrm>
            <a:off x="848140" y="4762174"/>
            <a:ext cx="7151116" cy="124637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lnSpc>
                <a:spcPct val="100000"/>
              </a:lnSpc>
              <a:buClr>
                <a:srgbClr val="E30613"/>
              </a:buClr>
            </a:pPr>
            <a:r>
              <a:rPr lang="nl-NL" sz="2000" dirty="0">
                <a:solidFill>
                  <a:srgbClr val="E30613"/>
                </a:solidFill>
                <a:latin typeface="Arial" panose="020B0604020202020204" pitchFamily="34" charset="0"/>
                <a:cs typeface="Arial" panose="020B0604020202020204" pitchFamily="34" charset="0"/>
              </a:rPr>
              <a:t>Let op:</a:t>
            </a:r>
          </a:p>
          <a:p>
            <a:pPr algn="l" defTabSz="360000">
              <a:lnSpc>
                <a:spcPct val="100000"/>
              </a:lnSpc>
              <a:buClr>
                <a:srgbClr val="E30613"/>
              </a:buClr>
            </a:pPr>
            <a:r>
              <a:rPr lang="nl-NL" sz="2000" b="0" dirty="0">
                <a:solidFill>
                  <a:schemeClr val="tx1"/>
                </a:solidFill>
                <a:latin typeface="Arial" panose="020B0604020202020204" pitchFamily="34" charset="0"/>
                <a:cs typeface="Arial" panose="020B0604020202020204" pitchFamily="34" charset="0"/>
              </a:rPr>
              <a:t>er zijn stoffen die pas na een langere tijd (ernstige) effecten kunnen hebben (bijvoorbeeld </a:t>
            </a:r>
            <a:r>
              <a:rPr lang="nl-NL" sz="2000" b="0" dirty="0" err="1">
                <a:solidFill>
                  <a:schemeClr val="tx1"/>
                </a:solidFill>
                <a:latin typeface="Arial" panose="020B0604020202020204" pitchFamily="34" charset="0"/>
                <a:cs typeface="Arial" panose="020B0604020202020204" pitchFamily="34" charset="0"/>
              </a:rPr>
              <a:t>lasrook</a:t>
            </a:r>
            <a:r>
              <a:rPr lang="nl-NL" sz="2000" b="0" dirty="0">
                <a:solidFill>
                  <a:schemeClr val="tx1"/>
                </a:solidFill>
                <a:latin typeface="Arial" panose="020B0604020202020204" pitchFamily="34" charset="0"/>
                <a:cs typeface="Arial" panose="020B0604020202020204" pitchFamily="34" charset="0"/>
              </a:rPr>
              <a:t> en oplosmiddelen)</a:t>
            </a:r>
          </a:p>
        </p:txBody>
      </p:sp>
      <p:pic>
        <p:nvPicPr>
          <p:cNvPr id="6" name="Picture 2" descr="Tips om veilig met gevaarlijke stoffen te werken | Sazas">
            <a:extLst>
              <a:ext uri="{FF2B5EF4-FFF2-40B4-BE49-F238E27FC236}">
                <a16:creationId xmlns:a16="http://schemas.microsoft.com/office/drawing/2014/main" id="{02519D6A-6374-0DD9-51E6-43DCB8974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65" t="6548" r="7936"/>
          <a:stretch/>
        </p:blipFill>
        <p:spPr bwMode="auto">
          <a:xfrm>
            <a:off x="8383711" y="1758868"/>
            <a:ext cx="3011885" cy="398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DC38A-D007-FE5F-9D5D-FD3E7AEDE57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17BACD0-ED99-3244-E75C-17A777C93683}"/>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E6BC4387-7822-E05B-21E7-67F40FD66179}"/>
              </a:ext>
            </a:extLst>
          </p:cNvPr>
          <p:cNvSpPr txBox="1">
            <a:spLocks/>
          </p:cNvSpPr>
          <p:nvPr/>
        </p:nvSpPr>
        <p:spPr>
          <a:xfrm>
            <a:off x="843169" y="428234"/>
            <a:ext cx="10505661"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nl-NL" dirty="0">
                <a:latin typeface="Arial" panose="020B0604020202020204" pitchFamily="34" charset="0"/>
                <a:cs typeface="Arial" panose="020B0604020202020204" pitchFamily="34" charset="0"/>
              </a:rPr>
              <a:t>Werk veilig en gezond  </a:t>
            </a:r>
            <a:r>
              <a:rPr lang="nl-NL" dirty="0">
                <a:solidFill>
                  <a:srgbClr val="E30613"/>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a:t>
            </a:r>
            <a:r>
              <a:rPr lang="nl-NL" b="0" dirty="0">
                <a:latin typeface="Arial" panose="020B0604020202020204" pitchFamily="34" charset="0"/>
                <a:cs typeface="Arial" panose="020B0604020202020204" pitchFamily="34" charset="0"/>
              </a:rPr>
              <a:t>Gevaarlijke stoffen</a:t>
            </a:r>
            <a:endParaRPr lang="nl-NL" dirty="0">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01ABC83A-9231-76A9-5584-139C8D3DF33E}"/>
              </a:ext>
            </a:extLst>
          </p:cNvPr>
          <p:cNvPicPr>
            <a:picLocks noChangeAspect="1"/>
          </p:cNvPicPr>
          <p:nvPr/>
        </p:nvPicPr>
        <p:blipFill>
          <a:blip r:embed="rId2"/>
          <a:srcRect l="34654" t="53660" r="-1" b="-2256"/>
          <a:stretch/>
        </p:blipFill>
        <p:spPr>
          <a:xfrm>
            <a:off x="-1" y="1391909"/>
            <a:ext cx="5078993" cy="960857"/>
          </a:xfrm>
          <a:prstGeom prst="rect">
            <a:avLst/>
          </a:prstGeom>
        </p:spPr>
      </p:pic>
      <p:sp>
        <p:nvSpPr>
          <p:cNvPr id="13" name="Titel 1">
            <a:extLst>
              <a:ext uri="{FF2B5EF4-FFF2-40B4-BE49-F238E27FC236}">
                <a16:creationId xmlns:a16="http://schemas.microsoft.com/office/drawing/2014/main" id="{8CDC20D2-719B-584D-E3DA-77FB393D4AD4}"/>
              </a:ext>
            </a:extLst>
          </p:cNvPr>
          <p:cNvSpPr txBox="1">
            <a:spLocks/>
          </p:cNvSpPr>
          <p:nvPr/>
        </p:nvSpPr>
        <p:spPr>
          <a:xfrm>
            <a:off x="848139" y="1668379"/>
            <a:ext cx="4414896"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dirty="0">
                <a:solidFill>
                  <a:schemeClr val="bg1"/>
                </a:solidFill>
                <a:latin typeface="Arial" panose="020B0604020202020204" pitchFamily="34" charset="0"/>
                <a:cs typeface="Arial" panose="020B0604020202020204" pitchFamily="34" charset="0"/>
              </a:rPr>
              <a:t>Effecten van gevaarlijke stoffen</a:t>
            </a:r>
            <a:endParaRPr lang="nl-NL" sz="2000" b="0" dirty="0">
              <a:solidFill>
                <a:schemeClr val="bg1"/>
              </a:solidFill>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E80249D3-EA69-13F8-B527-C526D7D8392A}"/>
              </a:ext>
            </a:extLst>
          </p:cNvPr>
          <p:cNvSpPr txBox="1">
            <a:spLocks/>
          </p:cNvSpPr>
          <p:nvPr/>
        </p:nvSpPr>
        <p:spPr>
          <a:xfrm>
            <a:off x="848139" y="2637373"/>
            <a:ext cx="9929764" cy="6447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nl-NL" sz="2000" b="0" dirty="0">
                <a:solidFill>
                  <a:schemeClr val="tx1"/>
                </a:solidFill>
                <a:latin typeface="Arial" panose="020B0604020202020204" pitchFamily="34" charset="0"/>
                <a:cs typeface="Arial" panose="020B0604020202020204" pitchFamily="34" charset="0"/>
              </a:rPr>
              <a:t>Gevaarlijke stoffen kunnen een </a:t>
            </a:r>
            <a:r>
              <a:rPr lang="nl-NL" sz="2000" b="0" i="1" dirty="0">
                <a:solidFill>
                  <a:schemeClr val="tx1"/>
                </a:solidFill>
                <a:latin typeface="Arial" panose="020B0604020202020204" pitchFamily="34" charset="0"/>
                <a:cs typeface="Arial" panose="020B0604020202020204" pitchFamily="34" charset="0"/>
              </a:rPr>
              <a:t>direct effect </a:t>
            </a:r>
            <a:r>
              <a:rPr lang="nl-NL" sz="2000" b="0" dirty="0">
                <a:solidFill>
                  <a:schemeClr val="tx1"/>
                </a:solidFill>
                <a:latin typeface="Arial" panose="020B0604020202020204" pitchFamily="34" charset="0"/>
                <a:cs typeface="Arial" panose="020B0604020202020204" pitchFamily="34" charset="0"/>
              </a:rPr>
              <a:t>hebben en een effect op </a:t>
            </a:r>
            <a:r>
              <a:rPr lang="nl-NL" sz="2000" b="0" i="1" dirty="0">
                <a:solidFill>
                  <a:schemeClr val="tx1"/>
                </a:solidFill>
                <a:latin typeface="Arial" panose="020B0604020202020204" pitchFamily="34" charset="0"/>
                <a:cs typeface="Arial" panose="020B0604020202020204" pitchFamily="34" charset="0"/>
              </a:rPr>
              <a:t>lange termijn</a:t>
            </a:r>
            <a:r>
              <a:rPr lang="nl-NL" sz="2000" b="0" dirty="0">
                <a:solidFill>
                  <a:schemeClr val="tx1"/>
                </a:solidFill>
                <a:latin typeface="Arial" panose="020B0604020202020204" pitchFamily="34" charset="0"/>
                <a:cs typeface="Arial" panose="020B0604020202020204" pitchFamily="34" charset="0"/>
              </a:rPr>
              <a:t>. </a:t>
            </a:r>
          </a:p>
        </p:txBody>
      </p:sp>
      <p:sp>
        <p:nvSpPr>
          <p:cNvPr id="10" name="Titel 1">
            <a:extLst>
              <a:ext uri="{FF2B5EF4-FFF2-40B4-BE49-F238E27FC236}">
                <a16:creationId xmlns:a16="http://schemas.microsoft.com/office/drawing/2014/main" id="{D1B33FE0-4AD3-4EFD-D12B-8F2E3F223126}"/>
              </a:ext>
            </a:extLst>
          </p:cNvPr>
          <p:cNvSpPr txBox="1">
            <a:spLocks/>
          </p:cNvSpPr>
          <p:nvPr/>
        </p:nvSpPr>
        <p:spPr>
          <a:xfrm>
            <a:off x="848139" y="3282164"/>
            <a:ext cx="9726792"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cs typeface="Arial" panose="020B0604020202020204" pitchFamily="34" charset="0"/>
              </a:rPr>
              <a:t>Direct effect: </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oplosmiddel inademen		: hoofdpijn en duizeligheid</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Chroom VI inademen			: </a:t>
            </a:r>
            <a:r>
              <a:rPr lang="nl-NL" sz="2000" b="0" i="1" dirty="0">
                <a:solidFill>
                  <a:schemeClr val="tx1"/>
                </a:solidFill>
                <a:latin typeface="Arial" panose="020B0604020202020204" pitchFamily="34" charset="0"/>
                <a:cs typeface="Arial" panose="020B0604020202020204" pitchFamily="34" charset="0"/>
              </a:rPr>
              <a:t>- (geen direct effect)</a:t>
            </a:r>
          </a:p>
        </p:txBody>
      </p:sp>
      <p:sp>
        <p:nvSpPr>
          <p:cNvPr id="11" name="Titel 1">
            <a:extLst>
              <a:ext uri="{FF2B5EF4-FFF2-40B4-BE49-F238E27FC236}">
                <a16:creationId xmlns:a16="http://schemas.microsoft.com/office/drawing/2014/main" id="{1E44E04C-2FE5-7727-7BEA-77893B2E5DB6}"/>
              </a:ext>
            </a:extLst>
          </p:cNvPr>
          <p:cNvSpPr txBox="1">
            <a:spLocks/>
          </p:cNvSpPr>
          <p:nvPr/>
        </p:nvSpPr>
        <p:spPr>
          <a:xfrm>
            <a:off x="848138" y="4572722"/>
            <a:ext cx="10836637" cy="107482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nl-NL" sz="2000" dirty="0">
                <a:solidFill>
                  <a:schemeClr val="tx1"/>
                </a:solidFill>
                <a:latin typeface="Arial" panose="020B0604020202020204" pitchFamily="34" charset="0"/>
                <a:cs typeface="Arial" panose="020B0604020202020204" pitchFamily="34" charset="0"/>
              </a:rPr>
              <a:t>Effect op lange termijn: </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jarenlang oplosmiddel inademen	: schade aan zenuwstelsel (OPS of </a:t>
            </a:r>
            <a:r>
              <a:rPr lang="nl-NL" sz="2000" b="0" dirty="0" err="1">
                <a:solidFill>
                  <a:schemeClr val="tx1"/>
                </a:solidFill>
                <a:latin typeface="Arial" panose="020B0604020202020204" pitchFamily="34" charset="0"/>
                <a:cs typeface="Arial" panose="020B0604020202020204" pitchFamily="34" charset="0"/>
              </a:rPr>
              <a:t>schildersziekte</a:t>
            </a:r>
            <a:r>
              <a:rPr lang="nl-NL" sz="2000" b="0" dirty="0">
                <a:solidFill>
                  <a:schemeClr val="tx1"/>
                </a:solidFill>
                <a:latin typeface="Arial" panose="020B0604020202020204" pitchFamily="34" charset="0"/>
                <a:cs typeface="Arial" panose="020B0604020202020204" pitchFamily="34" charset="0"/>
              </a:rPr>
              <a:t>)</a:t>
            </a:r>
          </a:p>
          <a:p>
            <a:pPr marL="342900" indent="-342900" algn="l">
              <a:lnSpc>
                <a:spcPct val="100000"/>
              </a:lnSpc>
              <a:buClr>
                <a:srgbClr val="E30613"/>
              </a:buClr>
              <a:buFont typeface="Arial" panose="020B0604020202020204" pitchFamily="34" charset="0"/>
              <a:buChar char="•"/>
            </a:pPr>
            <a:r>
              <a:rPr lang="nl-NL" sz="2000" b="0" dirty="0">
                <a:solidFill>
                  <a:schemeClr val="tx1"/>
                </a:solidFill>
                <a:latin typeface="Arial" panose="020B0604020202020204" pitchFamily="34" charset="0"/>
                <a:cs typeface="Arial" panose="020B0604020202020204" pitchFamily="34" charset="0"/>
              </a:rPr>
              <a:t>Chroom VI inademen			: 10-20 jaar later longkanker of astma</a:t>
            </a:r>
          </a:p>
        </p:txBody>
      </p:sp>
    </p:spTree>
    <p:extLst>
      <p:ext uri="{BB962C8B-B14F-4D97-AF65-F5344CB8AC3E}">
        <p14:creationId xmlns:p14="http://schemas.microsoft.com/office/powerpoint/2010/main" val="314041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F086E-9C42-43CF-9143-FC2D7D8838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fdb8f7-ceea-45b3-9244-f9361c6821fe"/>
    <ds:schemaRef ds:uri="cff0c8fd-28a4-4f13-a2ff-adbaff7ad4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318667-8952-4FEB-916D-4A4335B5F7F9}">
  <ds:schemaRefs>
    <ds:schemaRef ds:uri="http://schemas.microsoft.com/office/2006/metadata/properties"/>
    <ds:schemaRef ds:uri="http://purl.org/dc/dcmitype/"/>
    <ds:schemaRef ds:uri="http://purl.org/dc/elements/1.1/"/>
    <ds:schemaRef ds:uri="cff0c8fd-28a4-4f13-a2ff-adbaff7ad42a"/>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12fdb8f7-ceea-45b3-9244-f9361c6821fe"/>
  </ds:schemaRefs>
</ds:datastoreItem>
</file>

<file path=customXml/itemProps3.xml><?xml version="1.0" encoding="utf-8"?>
<ds:datastoreItem xmlns:ds="http://schemas.openxmlformats.org/officeDocument/2006/customXml" ds:itemID="{F7DF4079-7F60-4382-92FC-84776B4298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1061</TotalTime>
  <Words>1056</Words>
  <Application>Microsoft Macintosh PowerPoint</Application>
  <PresentationFormat>Breedbeeld</PresentationFormat>
  <Paragraphs>132</Paragraphs>
  <Slides>17</Slides>
  <Notes>3</Notes>
  <HiddenSlides>0</HiddenSlides>
  <MMClips>0</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17</vt:i4>
      </vt:variant>
    </vt:vector>
  </HeadingPairs>
  <TitlesOfParts>
    <vt:vector size="23" baseType="lpstr">
      <vt:lpstr>Aptos</vt:lpstr>
      <vt:lpstr>Arial</vt:lpstr>
      <vt:lpstr>Lato</vt:lpstr>
      <vt:lpstr>Kantoorthema</vt:lpstr>
      <vt:lpstr>Aangepast ontwerp</vt:lpstr>
      <vt:lpstr>1_Aangepast ontwerp</vt:lpstr>
      <vt:lpstr>Toolbox Gevaarlijke stoffen</vt:lpstr>
      <vt:lpstr>Inhoud</vt:lpstr>
      <vt:lpstr>Gevaarlijke stoffen zijn stoffen die mogelijk gevaar opleveren voor de veiligheid en gezondheid van werknemers.  Deze stoffen kunnen zitten in verpakte producten, zoals smeermiddelen. Ook kunnen gevaarlijke stoffen tijdens het werk ontstaan. Een voorbeeld is lasrook.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Twan Schellekens</dc:creator>
  <cp:lastModifiedBy>Twan Schellekens</cp:lastModifiedBy>
  <cp:revision>121</cp:revision>
  <dcterms:created xsi:type="dcterms:W3CDTF">2024-07-18T10:20:34Z</dcterms:created>
  <dcterms:modified xsi:type="dcterms:W3CDTF">2025-04-08T12:05:22Z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